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D0613E2F-3983-4880-BC09-D1BB643C4062}" type="datetimeFigureOut">
              <a:rPr lang="es-ES" smtClean="0"/>
              <a:t>30/08/2011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BD547FA-F4D4-4784-81FE-041FB669C091}" type="slidenum">
              <a:rPr lang="es-ES" smtClean="0"/>
              <a:t>‹Nº›</a:t>
            </a:fld>
            <a:endParaRPr lang="es-ES"/>
          </a:p>
        </p:txBody>
      </p:sp>
    </p:spTree>
    <p:extLst>
      <p:ext uri="{BB962C8B-B14F-4D97-AF65-F5344CB8AC3E}">
        <p14:creationId xmlns:p14="http://schemas.microsoft.com/office/powerpoint/2010/main" val="421632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D0613E2F-3983-4880-BC09-D1BB643C4062}" type="datetimeFigureOut">
              <a:rPr lang="es-ES" smtClean="0"/>
              <a:t>30/08/2011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BD547FA-F4D4-4784-81FE-041FB669C091}" type="slidenum">
              <a:rPr lang="es-ES" smtClean="0"/>
              <a:t>‹Nº›</a:t>
            </a:fld>
            <a:endParaRPr lang="es-ES"/>
          </a:p>
        </p:txBody>
      </p:sp>
    </p:spTree>
    <p:extLst>
      <p:ext uri="{BB962C8B-B14F-4D97-AF65-F5344CB8AC3E}">
        <p14:creationId xmlns:p14="http://schemas.microsoft.com/office/powerpoint/2010/main" val="947202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D0613E2F-3983-4880-BC09-D1BB643C4062}" type="datetimeFigureOut">
              <a:rPr lang="es-ES" smtClean="0"/>
              <a:t>30/08/2011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BD547FA-F4D4-4784-81FE-041FB669C091}" type="slidenum">
              <a:rPr lang="es-ES" smtClean="0"/>
              <a:t>‹Nº›</a:t>
            </a:fld>
            <a:endParaRPr lang="es-ES"/>
          </a:p>
        </p:txBody>
      </p:sp>
    </p:spTree>
    <p:extLst>
      <p:ext uri="{BB962C8B-B14F-4D97-AF65-F5344CB8AC3E}">
        <p14:creationId xmlns:p14="http://schemas.microsoft.com/office/powerpoint/2010/main" val="1927501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D0613E2F-3983-4880-BC09-D1BB643C4062}" type="datetimeFigureOut">
              <a:rPr lang="es-ES" smtClean="0"/>
              <a:t>30/08/2011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BD547FA-F4D4-4784-81FE-041FB669C091}" type="slidenum">
              <a:rPr lang="es-ES" smtClean="0"/>
              <a:t>‹Nº›</a:t>
            </a:fld>
            <a:endParaRPr lang="es-ES"/>
          </a:p>
        </p:txBody>
      </p:sp>
    </p:spTree>
    <p:extLst>
      <p:ext uri="{BB962C8B-B14F-4D97-AF65-F5344CB8AC3E}">
        <p14:creationId xmlns:p14="http://schemas.microsoft.com/office/powerpoint/2010/main" val="2226309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D0613E2F-3983-4880-BC09-D1BB643C4062}" type="datetimeFigureOut">
              <a:rPr lang="es-ES" smtClean="0"/>
              <a:t>30/08/2011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BD547FA-F4D4-4784-81FE-041FB669C091}" type="slidenum">
              <a:rPr lang="es-ES" smtClean="0"/>
              <a:t>‹Nº›</a:t>
            </a:fld>
            <a:endParaRPr lang="es-ES"/>
          </a:p>
        </p:txBody>
      </p:sp>
    </p:spTree>
    <p:extLst>
      <p:ext uri="{BB962C8B-B14F-4D97-AF65-F5344CB8AC3E}">
        <p14:creationId xmlns:p14="http://schemas.microsoft.com/office/powerpoint/2010/main" val="3590233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D0613E2F-3983-4880-BC09-D1BB643C4062}" type="datetimeFigureOut">
              <a:rPr lang="es-ES" smtClean="0"/>
              <a:t>30/08/2011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BD547FA-F4D4-4784-81FE-041FB669C091}" type="slidenum">
              <a:rPr lang="es-ES" smtClean="0"/>
              <a:t>‹Nº›</a:t>
            </a:fld>
            <a:endParaRPr lang="es-ES"/>
          </a:p>
        </p:txBody>
      </p:sp>
    </p:spTree>
    <p:extLst>
      <p:ext uri="{BB962C8B-B14F-4D97-AF65-F5344CB8AC3E}">
        <p14:creationId xmlns:p14="http://schemas.microsoft.com/office/powerpoint/2010/main" val="1007452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0613E2F-3983-4880-BC09-D1BB643C4062}" type="datetimeFigureOut">
              <a:rPr lang="es-ES" smtClean="0"/>
              <a:t>30/08/2011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BD547FA-F4D4-4784-81FE-041FB669C091}" type="slidenum">
              <a:rPr lang="es-ES" smtClean="0"/>
              <a:t>‹Nº›</a:t>
            </a:fld>
            <a:endParaRPr lang="es-ES"/>
          </a:p>
        </p:txBody>
      </p:sp>
    </p:spTree>
    <p:extLst>
      <p:ext uri="{BB962C8B-B14F-4D97-AF65-F5344CB8AC3E}">
        <p14:creationId xmlns:p14="http://schemas.microsoft.com/office/powerpoint/2010/main" val="30830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0613E2F-3983-4880-BC09-D1BB643C4062}" type="datetimeFigureOut">
              <a:rPr lang="es-ES" smtClean="0"/>
              <a:t>30/08/2011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BD547FA-F4D4-4784-81FE-041FB669C091}" type="slidenum">
              <a:rPr lang="es-ES" smtClean="0"/>
              <a:t>‹Nº›</a:t>
            </a:fld>
            <a:endParaRPr lang="es-ES"/>
          </a:p>
        </p:txBody>
      </p:sp>
    </p:spTree>
    <p:extLst>
      <p:ext uri="{BB962C8B-B14F-4D97-AF65-F5344CB8AC3E}">
        <p14:creationId xmlns:p14="http://schemas.microsoft.com/office/powerpoint/2010/main" val="923191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0613E2F-3983-4880-BC09-D1BB643C4062}" type="datetimeFigureOut">
              <a:rPr lang="es-ES" smtClean="0"/>
              <a:t>30/08/2011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BD547FA-F4D4-4784-81FE-041FB669C091}" type="slidenum">
              <a:rPr lang="es-ES" smtClean="0"/>
              <a:t>‹Nº›</a:t>
            </a:fld>
            <a:endParaRPr lang="es-ES"/>
          </a:p>
        </p:txBody>
      </p:sp>
    </p:spTree>
    <p:extLst>
      <p:ext uri="{BB962C8B-B14F-4D97-AF65-F5344CB8AC3E}">
        <p14:creationId xmlns:p14="http://schemas.microsoft.com/office/powerpoint/2010/main" val="864175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D0613E2F-3983-4880-BC09-D1BB643C4062}" type="datetimeFigureOut">
              <a:rPr lang="es-ES" smtClean="0"/>
              <a:t>30/08/2011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BD547FA-F4D4-4784-81FE-041FB669C091}" type="slidenum">
              <a:rPr lang="es-ES" smtClean="0"/>
              <a:t>‹Nº›</a:t>
            </a:fld>
            <a:endParaRPr lang="es-ES"/>
          </a:p>
        </p:txBody>
      </p:sp>
    </p:spTree>
    <p:extLst>
      <p:ext uri="{BB962C8B-B14F-4D97-AF65-F5344CB8AC3E}">
        <p14:creationId xmlns:p14="http://schemas.microsoft.com/office/powerpoint/2010/main" val="2995282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D0613E2F-3983-4880-BC09-D1BB643C4062}" type="datetimeFigureOut">
              <a:rPr lang="es-ES" smtClean="0"/>
              <a:t>30/08/2011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BD547FA-F4D4-4784-81FE-041FB669C091}" type="slidenum">
              <a:rPr lang="es-ES" smtClean="0"/>
              <a:t>‹Nº›</a:t>
            </a:fld>
            <a:endParaRPr lang="es-ES"/>
          </a:p>
        </p:txBody>
      </p:sp>
    </p:spTree>
    <p:extLst>
      <p:ext uri="{BB962C8B-B14F-4D97-AF65-F5344CB8AC3E}">
        <p14:creationId xmlns:p14="http://schemas.microsoft.com/office/powerpoint/2010/main" val="1420910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613E2F-3983-4880-BC09-D1BB643C4062}" type="datetimeFigureOut">
              <a:rPr lang="es-ES" smtClean="0"/>
              <a:t>30/08/2011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D547FA-F4D4-4784-81FE-041FB669C091}" type="slidenum">
              <a:rPr lang="es-ES" smtClean="0"/>
              <a:t>‹Nº›</a:t>
            </a:fld>
            <a:endParaRPr lang="es-ES"/>
          </a:p>
        </p:txBody>
      </p:sp>
    </p:spTree>
    <p:extLst>
      <p:ext uri="{BB962C8B-B14F-4D97-AF65-F5344CB8AC3E}">
        <p14:creationId xmlns:p14="http://schemas.microsoft.com/office/powerpoint/2010/main" val="35522373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http://www.amatsu.co.uk/images/assn/sacroiliac.jpg" TargetMode="External"/><Relationship Id="rId2" Type="http://schemas.openxmlformats.org/officeDocument/2006/relationships/hyperlink" Target="http://www.amatsu.co.uk/images/assn/psoas.jpg"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ugr.es/~dlcruz/musculos/musculos/recto%20anterior%20cadera.htm" TargetMode="External"/><Relationship Id="rId2" Type="http://schemas.openxmlformats.org/officeDocument/2006/relationships/hyperlink" Target="http://www.yogaatwork.co.uk/images/Image14.gif"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www.ic-network.com/iclifestyles/april6.gif"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fotos.subefotos.com/f92fdd489ed545a3e726bef0750d06d2o.jpg"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img39.imageshack.us/img39/5695/psoas5.png"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a.imageshack.us/img688/4995/psoas6.pn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p:txBody>
          <a:bodyPr>
            <a:normAutofit/>
          </a:bodyPr>
          <a:lstStyle/>
          <a:p>
            <a:r>
              <a:rPr lang="es-ES" b="1" dirty="0" smtClean="0"/>
              <a:t>Trabajo incorrecto de abdominales </a:t>
            </a:r>
            <a:endParaRPr lang="es-ES" dirty="0"/>
          </a:p>
        </p:txBody>
      </p:sp>
      <p:sp>
        <p:nvSpPr>
          <p:cNvPr id="7" name="6 Marcador de contenido"/>
          <p:cNvSpPr>
            <a:spLocks noGrp="1"/>
          </p:cNvSpPr>
          <p:nvPr>
            <p:ph sz="half" idx="1"/>
          </p:nvPr>
        </p:nvSpPr>
        <p:spPr/>
        <p:txBody>
          <a:bodyPr>
            <a:normAutofit fontScale="85000" lnSpcReduction="20000"/>
          </a:bodyPr>
          <a:lstStyle/>
          <a:p>
            <a:pPr marL="0" indent="0">
              <a:buNone/>
            </a:pPr>
            <a:r>
              <a:rPr lang="es-ES" dirty="0" smtClean="0"/>
              <a:t>Al igual que se aconseja en las edades tempranas, también aquí es necesario tener aclarados algunos conceptos:</a:t>
            </a:r>
            <a:br>
              <a:rPr lang="es-ES" dirty="0" smtClean="0"/>
            </a:br>
            <a:r>
              <a:rPr lang="es-ES" dirty="0" smtClean="0"/>
              <a:t/>
            </a:r>
            <a:br>
              <a:rPr lang="es-ES" dirty="0" smtClean="0"/>
            </a:br>
            <a:r>
              <a:rPr lang="es-ES" b="1" i="1" dirty="0" smtClean="0"/>
              <a:t>Los músculos paravertebrales</a:t>
            </a:r>
            <a:r>
              <a:rPr lang="es-ES" dirty="0" smtClean="0"/>
              <a:t> se coordinan con los </a:t>
            </a:r>
            <a:r>
              <a:rPr lang="es-ES" b="1" i="1" dirty="0" smtClean="0"/>
              <a:t>abdominales</a:t>
            </a:r>
            <a:r>
              <a:rPr lang="es-ES" dirty="0" smtClean="0"/>
              <a:t> y el músculo </a:t>
            </a:r>
            <a:r>
              <a:rPr lang="es-ES" b="1" i="1" dirty="0" smtClean="0"/>
              <a:t>psoas </a:t>
            </a:r>
            <a:r>
              <a:rPr lang="es-ES" dirty="0" smtClean="0"/>
              <a:t>para mantener la columna recta, del mismo modo que lo hacen las cuerdas opuestas que sujetan el mástil de un barco. </a:t>
            </a:r>
            <a:r>
              <a:rPr lang="es-ES" b="1" i="1" dirty="0" smtClean="0"/>
              <a:t>Los glúteos</a:t>
            </a:r>
            <a:r>
              <a:rPr lang="es-ES" dirty="0" smtClean="0"/>
              <a:t> fijan la columna a la pelvis y dan estabilidad al sistema.</a:t>
            </a:r>
            <a:endParaRPr lang="es-E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7405" y="2204864"/>
            <a:ext cx="4185303"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1380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55576" y="404664"/>
            <a:ext cx="7632848" cy="6186309"/>
          </a:xfrm>
          <a:prstGeom prst="rect">
            <a:avLst/>
          </a:prstGeom>
        </p:spPr>
        <p:txBody>
          <a:bodyPr wrap="square">
            <a:spAutoFit/>
          </a:bodyPr>
          <a:lstStyle/>
          <a:p>
            <a:r>
              <a:rPr lang="es-ES" dirty="0" smtClean="0"/>
              <a:t>Por otra parte, si los músculos de la parte posterior del muslo, los </a:t>
            </a:r>
            <a:r>
              <a:rPr lang="es-ES" b="1" i="1" dirty="0" smtClean="0"/>
              <a:t>"</a:t>
            </a:r>
            <a:r>
              <a:rPr lang="es-ES" b="1" i="1" dirty="0" err="1" smtClean="0"/>
              <a:t>isquiotibiales</a:t>
            </a:r>
            <a:r>
              <a:rPr lang="es-ES" b="1" i="1" dirty="0" smtClean="0"/>
              <a:t>"</a:t>
            </a:r>
            <a:r>
              <a:rPr lang="es-ES" dirty="0" smtClean="0"/>
              <a:t> están acortados, tienden a provocar una rectificación de la columna lumbar y un dorso curvo o </a:t>
            </a:r>
            <a:r>
              <a:rPr lang="es-ES" dirty="0" err="1" smtClean="0"/>
              <a:t>hipercifosis</a:t>
            </a:r>
            <a:r>
              <a:rPr lang="es-ES" dirty="0" smtClean="0"/>
              <a:t> dorsal ya que son los tirantes posteriores que provocarán una retroversión de la pelvis.</a:t>
            </a:r>
            <a:br>
              <a:rPr lang="es-ES" dirty="0" smtClean="0"/>
            </a:br>
            <a:r>
              <a:rPr lang="es-ES" dirty="0" smtClean="0"/>
              <a:t/>
            </a:r>
            <a:br>
              <a:rPr lang="es-ES" dirty="0" smtClean="0"/>
            </a:br>
            <a:r>
              <a:rPr lang="es-ES" dirty="0" smtClean="0"/>
              <a:t>Los músculos tienen muchos nervios, por lo que su lesión o sobrecarga puede ser muy dolorosa.</a:t>
            </a:r>
            <a:br>
              <a:rPr lang="es-ES" dirty="0" smtClean="0"/>
            </a:br>
            <a:r>
              <a:rPr lang="es-ES" dirty="0" smtClean="0"/>
              <a:t/>
            </a:r>
            <a:br>
              <a:rPr lang="es-ES" dirty="0" smtClean="0"/>
            </a:br>
            <a:r>
              <a:rPr lang="es-ES" dirty="0" smtClean="0"/>
              <a:t>Una musculatura ventral mal entrenada y descompensada, como son unos abdominales débiles, con respecto a los músculos extensores del tronco provoca una </a:t>
            </a:r>
            <a:r>
              <a:rPr lang="es-ES" dirty="0" err="1" smtClean="0"/>
              <a:t>anteversión</a:t>
            </a:r>
            <a:r>
              <a:rPr lang="es-ES" dirty="0" smtClean="0"/>
              <a:t> pélvica y una descompensación frente a los flexores de la cadera, el </a:t>
            </a:r>
            <a:r>
              <a:rPr lang="es-ES" dirty="0" smtClean="0">
                <a:hlinkClick r:id="rId2"/>
              </a:rPr>
              <a:t>psoas iliaco</a:t>
            </a:r>
            <a:r>
              <a:rPr lang="es-ES" dirty="0" smtClean="0"/>
              <a:t>, lo cual es fruto de dolores de espalda. </a:t>
            </a:r>
            <a:r>
              <a:rPr lang="es-ES" dirty="0" smtClean="0">
                <a:hlinkClick r:id="rId3"/>
              </a:rPr>
              <a:t>visión posterior del psoas</a:t>
            </a:r>
            <a:r>
              <a:rPr lang="es-ES" dirty="0" smtClean="0"/>
              <a:t> </a:t>
            </a:r>
          </a:p>
          <a:p>
            <a:r>
              <a:rPr lang="es-ES" dirty="0" smtClean="0"/>
              <a:t/>
            </a:r>
            <a:br>
              <a:rPr lang="es-ES" dirty="0" smtClean="0"/>
            </a:br>
            <a:r>
              <a:rPr lang="es-ES" dirty="0" smtClean="0"/>
              <a:t>La función postural importante del recto anterior del abdomen es hacer tracción hacia arriba de la parte anterior de la pelvis, favoreciendo la retroversión pélvica, lo cual aplana la curvatura lumbar del raquis. </a:t>
            </a:r>
          </a:p>
          <a:p>
            <a:endParaRPr lang="es-ES" dirty="0" smtClean="0"/>
          </a:p>
          <a:p>
            <a:r>
              <a:rPr lang="es-ES" dirty="0" smtClean="0"/>
              <a:t>Cuando los músculos pierden el tono, bien por posturas inadecuadas o por falta de desarrollo muscular aparecen los defectos posturales corrientes de un abdomen saliente y lordosis a nivel lumbar, relacionado con dolores a nivel de la parte baja de la espalda. </a:t>
            </a:r>
            <a:endParaRPr lang="es-ES" dirty="0"/>
          </a:p>
        </p:txBody>
      </p:sp>
    </p:spTree>
    <p:extLst>
      <p:ext uri="{BB962C8B-B14F-4D97-AF65-F5344CB8AC3E}">
        <p14:creationId xmlns:p14="http://schemas.microsoft.com/office/powerpoint/2010/main" val="2031724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93692" y="321534"/>
            <a:ext cx="7632848" cy="6370975"/>
          </a:xfrm>
          <a:prstGeom prst="rect">
            <a:avLst/>
          </a:prstGeom>
        </p:spPr>
        <p:txBody>
          <a:bodyPr wrap="square">
            <a:spAutoFit/>
          </a:bodyPr>
          <a:lstStyle/>
          <a:p>
            <a:r>
              <a:rPr lang="es-ES" sz="1700" dirty="0" smtClean="0"/>
              <a:t>Así pues, en el momento de fortalecer la zona abdominal es importante tener en cuenta que la realización de algunos de estos ejercicios de fortalecimiento, equivocadamente llamados "abdominales", son altamente contraproducentes por su predisposición hacia las lumbalgias. Entre ellos nos encontraríamos con los ejercicios, equivocadamente denominados, como "abdominales superiores" y «abdominales inferiores». </a:t>
            </a:r>
          </a:p>
          <a:p>
            <a:r>
              <a:rPr lang="es-ES" sz="1700" dirty="0" smtClean="0"/>
              <a:t/>
            </a:r>
            <a:br>
              <a:rPr lang="es-ES" sz="1700" dirty="0" smtClean="0"/>
            </a:br>
            <a:r>
              <a:rPr lang="es-ES" sz="1700" dirty="0" smtClean="0"/>
              <a:t>“</a:t>
            </a:r>
            <a:r>
              <a:rPr lang="es-ES" sz="1700" b="1" dirty="0" smtClean="0">
                <a:solidFill>
                  <a:srgbClr val="000099"/>
                </a:solidFill>
                <a:effectLst/>
              </a:rPr>
              <a:t>Cuidado con el ejercicio</a:t>
            </a:r>
            <a:r>
              <a:rPr lang="es-ES" sz="1700" dirty="0" smtClean="0"/>
              <a:t> denominado como </a:t>
            </a:r>
            <a:r>
              <a:rPr lang="es-ES" sz="1700" b="1" dirty="0" smtClean="0">
                <a:solidFill>
                  <a:srgbClr val="CC0000"/>
                </a:solidFill>
                <a:effectLst/>
              </a:rPr>
              <a:t>"abdominales superiores"</a:t>
            </a:r>
            <a:r>
              <a:rPr lang="es-ES" sz="1700" dirty="0" smtClean="0"/>
              <a:t>; tendido supino, rodillas flexionadas y pies sujetos a la espaldera, subir el tronco hasta alcanzar las rodillas con la barbilla y que es ampliamente utilizado en gimnasios, presenta una </a:t>
            </a:r>
            <a:r>
              <a:rPr lang="es-ES" sz="1700" b="1" dirty="0" smtClean="0"/>
              <a:t>gran falta de especificidad</a:t>
            </a:r>
            <a:r>
              <a:rPr lang="es-ES" sz="1700" dirty="0" smtClean="0"/>
              <a:t>, ya que sólo ejercita la fuerza del recto anterior del abdomen en el primer tercio del movimiento, cuando se realiza la flexión del tronco. En el resto del movimiento, hasta completar el ejercicio, intervienen otros grupos musculares como el </a:t>
            </a:r>
            <a:r>
              <a:rPr lang="es-ES" sz="1700" dirty="0" smtClean="0">
                <a:hlinkClick r:id="rId2"/>
              </a:rPr>
              <a:t>psoas iliaco</a:t>
            </a:r>
            <a:r>
              <a:rPr lang="es-ES" sz="1700" dirty="0" smtClean="0"/>
              <a:t> y el </a:t>
            </a:r>
            <a:r>
              <a:rPr lang="es-ES" sz="1700" dirty="0" smtClean="0">
                <a:hlinkClick r:id="rId3"/>
              </a:rPr>
              <a:t>recto anterior del cuádriceps</a:t>
            </a:r>
            <a:r>
              <a:rPr lang="es-ES" sz="1700" dirty="0" smtClean="0"/>
              <a:t>, pues se ejecuta una flexión de cadera, manteniendo el recto anterior del abdomen una contracción isométrica durante esta última fase. El trabajo desarrollado por el </a:t>
            </a:r>
            <a:r>
              <a:rPr lang="es-ES" sz="1700" b="1" dirty="0" smtClean="0"/>
              <a:t>psoas iliaco</a:t>
            </a:r>
            <a:r>
              <a:rPr lang="es-ES" sz="1700" dirty="0" smtClean="0"/>
              <a:t> como flexor de cadera es fácil de observar debido a la acusada </a:t>
            </a:r>
            <a:r>
              <a:rPr lang="es-ES" sz="1700" dirty="0" err="1" smtClean="0"/>
              <a:t>lordotización</a:t>
            </a:r>
            <a:r>
              <a:rPr lang="es-ES" sz="1700" dirty="0" smtClean="0"/>
              <a:t> de la columna a nivel lumbar, cuando el abdomen se ve incapaz de contrarrestar la fuerza realizada. Esto es debido a que cuando se ejercita la fuerza del </a:t>
            </a:r>
            <a:r>
              <a:rPr lang="es-ES" sz="1700" b="1" dirty="0" smtClean="0"/>
              <a:t>psoas ilíaco</a:t>
            </a:r>
            <a:r>
              <a:rPr lang="es-ES" sz="1700" dirty="0" smtClean="0"/>
              <a:t>, se someten a un esfuerzo que afecta en la misma proporción al origen y a la inserción, localizado en las vértebras lumbares. En consecuencia, ante un trabajo excesivo del psoas, ya de por sí muy desarrollado en actividades como andar, correr o subir escaleras, la columna vertebral tiende a inclinarse hacia adelante y los discos intervertebrales van a sufrir una gran tensión”.</a:t>
            </a:r>
            <a:endParaRPr lang="es-ES" sz="1700" dirty="0"/>
          </a:p>
        </p:txBody>
      </p:sp>
    </p:spTree>
    <p:extLst>
      <p:ext uri="{BB962C8B-B14F-4D97-AF65-F5344CB8AC3E}">
        <p14:creationId xmlns:p14="http://schemas.microsoft.com/office/powerpoint/2010/main" val="2155133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350408"/>
            <a:ext cx="7632848" cy="6186309"/>
          </a:xfrm>
          <a:prstGeom prst="rect">
            <a:avLst/>
          </a:prstGeom>
        </p:spPr>
        <p:txBody>
          <a:bodyPr wrap="square">
            <a:spAutoFit/>
          </a:bodyPr>
          <a:lstStyle/>
          <a:p>
            <a:r>
              <a:rPr lang="es-ES" dirty="0" smtClean="0"/>
              <a:t>En estudios realizados con cadáveres se ha visto una correlación significativa entre la sección del </a:t>
            </a:r>
            <a:r>
              <a:rPr lang="es-ES" b="1" dirty="0" smtClean="0"/>
              <a:t>psoas y la curvatura lumbar aumentada</a:t>
            </a:r>
            <a:r>
              <a:rPr lang="es-ES" dirty="0" smtClean="0"/>
              <a:t>. Una correcta contracción de los músculos abdominales contrarresta esta acción, corrige la desviación y favorece la estabilización de la columna vertebral. Por tanto, </a:t>
            </a:r>
            <a:r>
              <a:rPr lang="es-ES" b="1" i="1" dirty="0" smtClean="0">
                <a:solidFill>
                  <a:srgbClr val="000099"/>
                </a:solidFill>
                <a:effectLst/>
              </a:rPr>
              <a:t>el psoas ilíaco no debe someterse a un esfuerzo mayor del que los abdominales pueden contrarrestar.</a:t>
            </a:r>
            <a:r>
              <a:rPr lang="es-ES" dirty="0" smtClean="0"/>
              <a:t> De esta forma, si los abdominales son fuertes, se contraen simultáneamente al psoas y el tirón hacia delante de la pelvis se disminuye notoriamente pero si los abdominales son débiles y la pelvis bascula hacia delante (</a:t>
            </a:r>
            <a:r>
              <a:rPr lang="es-ES" dirty="0" err="1" smtClean="0"/>
              <a:t>anteversión</a:t>
            </a:r>
            <a:r>
              <a:rPr lang="es-ES" dirty="0" smtClean="0"/>
              <a:t> pélvica) a expensas del psoas iliaco, aparece la </a:t>
            </a:r>
            <a:r>
              <a:rPr lang="es-ES" b="1" dirty="0" smtClean="0"/>
              <a:t>lordosis lumbar</a:t>
            </a:r>
            <a:r>
              <a:rPr lang="es-ES" dirty="0" smtClean="0"/>
              <a:t>.</a:t>
            </a:r>
          </a:p>
          <a:p>
            <a:r>
              <a:rPr lang="es-ES" dirty="0" smtClean="0"/>
              <a:t/>
            </a:r>
            <a:br>
              <a:rPr lang="es-ES" dirty="0" smtClean="0"/>
            </a:br>
            <a:r>
              <a:rPr lang="es-ES" dirty="0" smtClean="0"/>
              <a:t>Por otro lado, en la columna cervical la realización de éste ejercicio puede dar problemas a los que padecen dolores en esa zona debido a la </a:t>
            </a:r>
            <a:r>
              <a:rPr lang="es-ES" dirty="0" err="1" smtClean="0"/>
              <a:t>sobresolicitación</a:t>
            </a:r>
            <a:r>
              <a:rPr lang="es-ES" dirty="0" smtClean="0"/>
              <a:t> de los músculos flexores y extensores que permiten el sostenimiento de la cabeza, el esternocleidomastoideo y complexo mayor.</a:t>
            </a:r>
          </a:p>
          <a:p>
            <a:r>
              <a:rPr lang="es-ES" dirty="0" smtClean="0"/>
              <a:t/>
            </a:r>
            <a:br>
              <a:rPr lang="es-ES" dirty="0" smtClean="0"/>
            </a:br>
            <a:r>
              <a:rPr lang="es-ES" dirty="0" smtClean="0"/>
              <a:t>El ejercicio llamado comúnmente como </a:t>
            </a:r>
            <a:r>
              <a:rPr lang="es-ES" b="1" dirty="0" smtClean="0">
                <a:solidFill>
                  <a:srgbClr val="CC0000"/>
                </a:solidFill>
                <a:effectLst/>
              </a:rPr>
              <a:t>abdominales inferiores</a:t>
            </a:r>
            <a:r>
              <a:rPr lang="es-ES" dirty="0" smtClean="0"/>
              <a:t> y que se ejecuta tendido supino, agarrado a la espaldera, subir las piernas estiradas hasta la vertical, también </a:t>
            </a:r>
            <a:r>
              <a:rPr lang="es-ES" dirty="0" err="1" smtClean="0"/>
              <a:t>sobresolicita</a:t>
            </a:r>
            <a:r>
              <a:rPr lang="es-ES" dirty="0" smtClean="0"/>
              <a:t> en gran medida al psoas ilíaco y por tanto va a repercutir también negativamente a </a:t>
            </a:r>
            <a:r>
              <a:rPr lang="es-ES" dirty="0" smtClean="0">
                <a:hlinkClick r:id="rId2"/>
              </a:rPr>
              <a:t>nivel lumbar</a:t>
            </a:r>
            <a:r>
              <a:rPr lang="es-ES" dirty="0" smtClean="0"/>
              <a:t>, por lo que al igual que el anteriormente descrito como abdomen superior, no es adecuado para el fortalecimiento abdominal.</a:t>
            </a:r>
            <a:endParaRPr lang="es-ES" dirty="0"/>
          </a:p>
        </p:txBody>
      </p:sp>
    </p:spTree>
    <p:extLst>
      <p:ext uri="{BB962C8B-B14F-4D97-AF65-F5344CB8AC3E}">
        <p14:creationId xmlns:p14="http://schemas.microsoft.com/office/powerpoint/2010/main" val="3793477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332657"/>
            <a:ext cx="7632848" cy="2554545"/>
          </a:xfrm>
          <a:prstGeom prst="rect">
            <a:avLst/>
          </a:prstGeom>
        </p:spPr>
        <p:txBody>
          <a:bodyPr wrap="square">
            <a:spAutoFit/>
          </a:bodyPr>
          <a:lstStyle/>
          <a:p>
            <a:r>
              <a:rPr lang="es-ES" sz="2000" dirty="0" smtClean="0"/>
              <a:t>El elevar las piernas rectas requiere una contracción de los abdominales contra una gran resistencia, pero esta contracción es estática y tal y como se ha demostrado en estudios </a:t>
            </a:r>
            <a:r>
              <a:rPr lang="es-ES" sz="2000" dirty="0" err="1" smtClean="0"/>
              <a:t>electromiográficos</a:t>
            </a:r>
            <a:r>
              <a:rPr lang="es-ES" sz="2000" dirty="0" smtClean="0"/>
              <a:t>, no se aprecia ninguna modificación de amplitud. En este caso la función del recto del abdomen y del oblicuo externo es la estabilización de la pelvis. La flexión de la cadera predomina en este ejercicio sobre la flexión de la columna por lo que este movimiento es más apropiado para el desarrollo del psoas-iliaco que para el desarrollo abdominal.</a:t>
            </a:r>
            <a:endParaRPr lang="es-ES" sz="2000" dirty="0"/>
          </a:p>
        </p:txBody>
      </p:sp>
    </p:spTree>
    <p:extLst>
      <p:ext uri="{BB962C8B-B14F-4D97-AF65-F5344CB8AC3E}">
        <p14:creationId xmlns:p14="http://schemas.microsoft.com/office/powerpoint/2010/main" val="2316200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449952"/>
            <a:ext cx="7704856" cy="5970865"/>
          </a:xfrm>
          <a:prstGeom prst="rect">
            <a:avLst/>
          </a:prstGeom>
        </p:spPr>
        <p:txBody>
          <a:bodyPr wrap="square">
            <a:spAutoFit/>
          </a:bodyPr>
          <a:lstStyle/>
          <a:p>
            <a:r>
              <a:rPr lang="es-ES" sz="2400" b="1" dirty="0" smtClean="0">
                <a:solidFill>
                  <a:srgbClr val="CC0000"/>
                </a:solidFill>
                <a:effectLst/>
              </a:rPr>
              <a:t>Rotación-flexión del tronco:</a:t>
            </a:r>
            <a:r>
              <a:rPr lang="es-ES" sz="2400" dirty="0" smtClean="0"/>
              <a:t> </a:t>
            </a:r>
          </a:p>
          <a:p>
            <a:r>
              <a:rPr lang="es-ES" dirty="0" smtClean="0"/>
              <a:t/>
            </a:r>
            <a:br>
              <a:rPr lang="es-ES" dirty="0" smtClean="0"/>
            </a:br>
            <a:r>
              <a:rPr lang="es-ES" sz="2000" dirty="0" smtClean="0"/>
              <a:t>Hay que evitar los movimientos que realizan de forma conjunta la flexión y rotación del tronco. Entre ellos destacan los llamados </a:t>
            </a:r>
            <a:r>
              <a:rPr lang="es-ES" sz="2000" b="1" dirty="0" smtClean="0"/>
              <a:t>"molinos"</a:t>
            </a:r>
            <a:r>
              <a:rPr lang="es-ES" sz="2000" dirty="0" smtClean="0"/>
              <a:t>; de pie y con piernas estiradas flexionar el tronco y a través de la rotación tocar alternativamente pie derecho e izquierdo. En estudios biomecánicos realizados con electromiografía se comparó la realización de estos «molinos» con la realización de lumbares en decúbito prono y la ejecución de rotaciones de tronco, en posición de pie y llegando al límite articular. Se demostró que el más perjudicial era la realización de molinos y rotaciones y el más indicado para el trabajo de lumbares el que se ejecuta en decúbito prono </a:t>
            </a:r>
            <a:r>
              <a:rPr lang="es-ES" sz="2000" dirty="0" err="1" smtClean="0"/>
              <a:t>hiperextender</a:t>
            </a:r>
            <a:r>
              <a:rPr lang="es-ES" sz="2000" dirty="0" smtClean="0"/>
              <a:t> la columna. </a:t>
            </a:r>
          </a:p>
          <a:p>
            <a:r>
              <a:rPr lang="es-ES" sz="2000" dirty="0" smtClean="0"/>
              <a:t/>
            </a:r>
            <a:br>
              <a:rPr lang="es-ES" sz="2000" dirty="0" smtClean="0"/>
            </a:br>
            <a:r>
              <a:rPr lang="es-ES" sz="2000" dirty="0" smtClean="0"/>
              <a:t>La realización de movimientos bruscos de flexión conjuntamente con la de rotación hasta el límite del movimiento, crea momentos de fuerzas muy elevados que son altamente perjudiciales para las zonas articulares solicitadas. Además, los «molinos» se suelen realizar en el calentamiento, cuando aún músculos y articulaciones no están preparados, aumentando todavía más el riesgo de lesión.</a:t>
            </a:r>
            <a:endParaRPr lang="es-ES" sz="2000" dirty="0"/>
          </a:p>
        </p:txBody>
      </p:sp>
    </p:spTree>
    <p:extLst>
      <p:ext uri="{BB962C8B-B14F-4D97-AF65-F5344CB8AC3E}">
        <p14:creationId xmlns:p14="http://schemas.microsoft.com/office/powerpoint/2010/main" val="358820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366911"/>
            <a:ext cx="7704856" cy="6278642"/>
          </a:xfrm>
          <a:prstGeom prst="rect">
            <a:avLst/>
          </a:prstGeom>
        </p:spPr>
        <p:txBody>
          <a:bodyPr wrap="square">
            <a:spAutoFit/>
          </a:bodyPr>
          <a:lstStyle/>
          <a:p>
            <a:r>
              <a:rPr lang="es-ES" sz="2400" b="1" dirty="0" smtClean="0">
                <a:solidFill>
                  <a:srgbClr val="CC0000"/>
                </a:solidFill>
                <a:effectLst/>
              </a:rPr>
              <a:t>Abdominales: así se trabajan</a:t>
            </a:r>
            <a:endParaRPr lang="es-ES" sz="2400" dirty="0" smtClean="0"/>
          </a:p>
          <a:p>
            <a:r>
              <a:rPr lang="es-ES" dirty="0" smtClean="0"/>
              <a:t/>
            </a:r>
            <a:br>
              <a:rPr lang="es-ES" dirty="0" smtClean="0"/>
            </a:br>
            <a:r>
              <a:rPr lang="es-ES" sz="2000" dirty="0" smtClean="0"/>
              <a:t>Aunque son de sobra conocidos en sus múltiples variedades, los ejercicios abdominales con frecuencia se hacen mal, por eso no surten efecto. Conoce la técnica correcta para endurecer el estómago sin lastimar la espalda, y presume de vientre plano. Unos minutos de ejercicio bien hecho puede obrar maravillas en tu abdomen</a:t>
            </a:r>
          </a:p>
          <a:p>
            <a:r>
              <a:rPr lang="es-ES" sz="2000" dirty="0" smtClean="0"/>
              <a:t/>
            </a:r>
            <a:br>
              <a:rPr lang="es-ES" sz="2000" dirty="0" smtClean="0"/>
            </a:br>
            <a:r>
              <a:rPr lang="es-ES" sz="2000" dirty="0" smtClean="0"/>
              <a:t>En la zona abdominal, se encuentra un completo entramado de músculos. Entre todos destaca el recto del abdomen, responsable del movimiento de flexión de la columna vertebral. También es el más conocido, y cuando está bien definido, es el responsable de esa codiciada 'tabla de lavar' que todos deseamos lucir. Además, entre la parte baja de las costillas y el principio del pubis, se hallan otros músculos de la familia abdominal: los músculos oblicuos mayores y menores (situados a ambos lados del recto) y los transversos (debajo del recto, en un plano más profundo). Toda esta musculatura interactúa, es decir, trabaja en conjunto al ejercitar la zona. Sin embargo, dependiendo del tipo de ejercicio que se haga, se tonificará más intensamente uno u otro músculo.</a:t>
            </a:r>
            <a:endParaRPr lang="es-ES" sz="2000" dirty="0"/>
          </a:p>
        </p:txBody>
      </p:sp>
    </p:spTree>
    <p:extLst>
      <p:ext uri="{BB962C8B-B14F-4D97-AF65-F5344CB8AC3E}">
        <p14:creationId xmlns:p14="http://schemas.microsoft.com/office/powerpoint/2010/main" val="2911431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404664"/>
            <a:ext cx="7704856" cy="5355312"/>
          </a:xfrm>
          <a:prstGeom prst="rect">
            <a:avLst/>
          </a:prstGeom>
        </p:spPr>
        <p:txBody>
          <a:bodyPr wrap="square">
            <a:spAutoFit/>
          </a:bodyPr>
          <a:lstStyle/>
          <a:p>
            <a:r>
              <a:rPr lang="es-ES" sz="2400" b="1" dirty="0" smtClean="0">
                <a:solidFill>
                  <a:srgbClr val="000099"/>
                </a:solidFill>
                <a:effectLst/>
              </a:rPr>
              <a:t>No trabajar con el psoas-ilíaco</a:t>
            </a:r>
            <a:endParaRPr lang="es-ES" sz="2400" dirty="0" smtClean="0"/>
          </a:p>
          <a:p>
            <a:r>
              <a:rPr lang="es-ES" dirty="0" smtClean="0"/>
              <a:t/>
            </a:r>
            <a:br>
              <a:rPr lang="es-ES" dirty="0" smtClean="0"/>
            </a:br>
            <a:r>
              <a:rPr lang="es-ES" sz="2000" dirty="0" smtClean="0"/>
              <a:t>El músculo conocido como psoas-ilíaco, está formado por el psoas mayor y menor, y el ilíaco, unidos y con una misma acción, ensamblando la parte interna lateral de la columna (en la zona lumbar), con la parte superior del fémur. </a:t>
            </a:r>
          </a:p>
          <a:p>
            <a:r>
              <a:rPr lang="es-ES" sz="2000" dirty="0" smtClean="0"/>
              <a:t/>
            </a:r>
            <a:br>
              <a:rPr lang="es-ES" sz="2000" dirty="0" smtClean="0"/>
            </a:br>
            <a:r>
              <a:rPr lang="es-ES" sz="2000" dirty="0" smtClean="0"/>
              <a:t>Si este músculo entra en escena cuando se están haciendo ejercicios abdominales, significa que el ejercicio no se está haciendo bien, o que los abdominales están tan agotados que le pasan el relevo, de ahí la importancia de no trabajar con él. Para que los ejercicios den resultado, sólo se deben contraer los músculos del abdomen, si se tira también del psoas-ilíaco (encargado de la flexión de la cadera, y esencial para caminar), se corre el riesgo de perjudicar la espalda. La intervención de este músculo puede producir tensiones dañinas en la zona lumbar, aumentar la compresión de los discos intervertebrales o descompensar la curvatura lumbar, entre otros posibles perjuicios.</a:t>
            </a:r>
            <a:endParaRPr lang="es-ES" sz="2000" dirty="0"/>
          </a:p>
        </p:txBody>
      </p:sp>
    </p:spTree>
    <p:extLst>
      <p:ext uri="{BB962C8B-B14F-4D97-AF65-F5344CB8AC3E}">
        <p14:creationId xmlns:p14="http://schemas.microsoft.com/office/powerpoint/2010/main" val="1324668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404664"/>
            <a:ext cx="7632848" cy="6340197"/>
          </a:xfrm>
          <a:prstGeom prst="rect">
            <a:avLst/>
          </a:prstGeom>
        </p:spPr>
        <p:txBody>
          <a:bodyPr wrap="square">
            <a:spAutoFit/>
          </a:bodyPr>
          <a:lstStyle/>
          <a:p>
            <a:r>
              <a:rPr lang="es-ES" sz="2400" b="1" dirty="0" smtClean="0">
                <a:solidFill>
                  <a:srgbClr val="000099"/>
                </a:solidFill>
                <a:effectLst/>
              </a:rPr>
              <a:t>Mantener la espalda a salvo</a:t>
            </a:r>
            <a:endParaRPr lang="es-ES" sz="2400" dirty="0" smtClean="0"/>
          </a:p>
          <a:p>
            <a:r>
              <a:rPr lang="es-ES" sz="1200" dirty="0" smtClean="0"/>
              <a:t/>
            </a:r>
            <a:br>
              <a:rPr lang="es-ES" sz="1200" dirty="0" smtClean="0"/>
            </a:br>
            <a:r>
              <a:rPr lang="es-ES" sz="2000" dirty="0" smtClean="0"/>
              <a:t>Para que la espalda no sufra es esencial que durante el ejercicio haya una flexión de la columna vertebral (que depende sólo de los músculos abdominales), sin que haya un movimiento de flexión de la cadera (responsabilidad del psoas-ilíaco). Para controlar que esto sea así es conveniente mantener las piernas flexionadas. Además, mientras entrenas, puedes llevar la mano a los pliegues entre la pierna y la cadera: si ese músculo no está relajado quizá estés tensando el psoas-ilíaco. Para evitarlo, flexiona más la pierna sobre la cadera, y corrige la postura hasta que la tensión desaparezca. Merece la pena tomar estas precauciones para aislar el trabajo de los músculos del abdomen. De esta forma, además de no perjudicar la espalda, obtendrás estos valiosos beneficios:</a:t>
            </a:r>
          </a:p>
          <a:p>
            <a:r>
              <a:rPr lang="es-ES" sz="1200" dirty="0" smtClean="0"/>
              <a:t/>
            </a:r>
            <a:br>
              <a:rPr lang="es-ES" sz="1200" dirty="0" smtClean="0"/>
            </a:br>
            <a:r>
              <a:rPr lang="es-ES" sz="2000" dirty="0" smtClean="0"/>
              <a:t>- Tonificar la pared abdominal, que parecerá más firme si se ha reducido previamente el volumen de grasa que habitualmente recubre a este músculo. </a:t>
            </a:r>
          </a:p>
          <a:p>
            <a:r>
              <a:rPr lang="es-ES" sz="2000" dirty="0" smtClean="0"/>
              <a:t>- Proteger a la delicada columna vertebral.</a:t>
            </a:r>
          </a:p>
          <a:p>
            <a:r>
              <a:rPr lang="es-ES" sz="2000" dirty="0" smtClean="0"/>
              <a:t>- Favorecer una correcta postura del cuerpo.</a:t>
            </a:r>
          </a:p>
          <a:p>
            <a:r>
              <a:rPr lang="es-ES" sz="2000" dirty="0" smtClean="0"/>
              <a:t>- Contribuir a mantener el adecuado sostén de los órganos internos.</a:t>
            </a:r>
            <a:endParaRPr lang="es-ES" sz="2000" dirty="0"/>
          </a:p>
        </p:txBody>
      </p:sp>
    </p:spTree>
    <p:extLst>
      <p:ext uri="{BB962C8B-B14F-4D97-AF65-F5344CB8AC3E}">
        <p14:creationId xmlns:p14="http://schemas.microsoft.com/office/powerpoint/2010/main" val="3572958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388977"/>
            <a:ext cx="7632848" cy="6063198"/>
          </a:xfrm>
          <a:prstGeom prst="rect">
            <a:avLst/>
          </a:prstGeom>
        </p:spPr>
        <p:txBody>
          <a:bodyPr wrap="square">
            <a:spAutoFit/>
          </a:bodyPr>
          <a:lstStyle/>
          <a:p>
            <a:r>
              <a:rPr lang="es-ES" sz="2000" b="1" dirty="0" smtClean="0">
                <a:solidFill>
                  <a:srgbClr val="000099"/>
                </a:solidFill>
                <a:effectLst/>
              </a:rPr>
              <a:t>Errores frecuentes</a:t>
            </a:r>
            <a:endParaRPr lang="es-ES" sz="2000" dirty="0" smtClean="0"/>
          </a:p>
          <a:p>
            <a:r>
              <a:rPr lang="es-ES" sz="1200" dirty="0" smtClean="0"/>
              <a:t/>
            </a:r>
            <a:br>
              <a:rPr lang="es-ES" sz="1200" dirty="0" smtClean="0"/>
            </a:br>
            <a:r>
              <a:rPr lang="es-ES" sz="2000" dirty="0" smtClean="0"/>
              <a:t>Existen una serie de errores habituales que se suelen cometer al empezar a ejercitar las abdominales. Evitarlos te ayudará a conseguir rápidos resultados:</a:t>
            </a:r>
          </a:p>
          <a:p>
            <a:r>
              <a:rPr lang="es-ES" sz="1200" dirty="0" smtClean="0"/>
              <a:t/>
            </a:r>
            <a:br>
              <a:rPr lang="es-ES" sz="1200" dirty="0" smtClean="0"/>
            </a:br>
            <a:r>
              <a:rPr lang="es-ES" sz="2000" b="1" dirty="0" smtClean="0"/>
              <a:t>- Cruzar las manos detrás de la nuca</a:t>
            </a:r>
            <a:r>
              <a:rPr lang="es-ES" sz="2000" dirty="0" smtClean="0"/>
              <a:t>. Es la mejor forma de lesionarse el cuello por lo que deber evitarla. Coloca las manos cerca o a los lados de la cabeza, apoyando ligeramente sólo los dedos. Entre la barbilla y el pecho debe haber un espacio equivalente al que ocupa un puño. </a:t>
            </a:r>
          </a:p>
          <a:p>
            <a:r>
              <a:rPr lang="es-ES" sz="1200" dirty="0" smtClean="0"/>
              <a:t/>
            </a:r>
            <a:br>
              <a:rPr lang="es-ES" sz="1200" dirty="0" smtClean="0"/>
            </a:br>
            <a:r>
              <a:rPr lang="es-ES" sz="2000" b="1" dirty="0" smtClean="0"/>
              <a:t>- Mantener las piernas estiradas</a:t>
            </a:r>
            <a:r>
              <a:rPr lang="es-ES" sz="2000" dirty="0" smtClean="0"/>
              <a:t>. Esta posición de las piernas acentúa el arco lumbar y obliga al psoas-ilíaco a trabajar. Por el contrario, flexionar las piernas contribuye a que la zona lumbar esté bien apoyada en el suelo, por lo que se realizará un trabajo específico de abdominales.</a:t>
            </a:r>
          </a:p>
          <a:p>
            <a:r>
              <a:rPr lang="es-ES" sz="1200" dirty="0" smtClean="0"/>
              <a:t/>
            </a:r>
            <a:br>
              <a:rPr lang="es-ES" sz="1200" dirty="0" smtClean="0"/>
            </a:br>
            <a:r>
              <a:rPr lang="es-ES" sz="2000" b="1" dirty="0" smtClean="0"/>
              <a:t>- Fijar los pies.</a:t>
            </a:r>
            <a:r>
              <a:rPr lang="es-ES" sz="2000" dirty="0" smtClean="0"/>
              <a:t> Enganchar los pies a las espalderas o que alguien los sujete facilita bastante el trabajo, pero a costa de no hacer bien el ejercicio, ya que se ayuda al psoas-ilíaco a hacer palanca para elevar el tronco. La espalda sufre y los abdominales no trabajan. Lo mejor es apoyar los pies, ya sea en el suelo o en la pared.</a:t>
            </a:r>
            <a:endParaRPr lang="es-ES" sz="2000" dirty="0"/>
          </a:p>
        </p:txBody>
      </p:sp>
    </p:spTree>
    <p:extLst>
      <p:ext uri="{BB962C8B-B14F-4D97-AF65-F5344CB8AC3E}">
        <p14:creationId xmlns:p14="http://schemas.microsoft.com/office/powerpoint/2010/main" val="737210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404664"/>
            <a:ext cx="7632848" cy="2308324"/>
          </a:xfrm>
          <a:prstGeom prst="rect">
            <a:avLst/>
          </a:prstGeom>
        </p:spPr>
        <p:txBody>
          <a:bodyPr wrap="square">
            <a:spAutoFit/>
          </a:bodyPr>
          <a:lstStyle/>
          <a:p>
            <a:r>
              <a:rPr lang="es-ES" sz="2400" b="1" dirty="0" smtClean="0">
                <a:solidFill>
                  <a:srgbClr val="000099"/>
                </a:solidFill>
                <a:effectLst/>
              </a:rPr>
              <a:t>Unos minutos para tonificarlos</a:t>
            </a:r>
            <a:endParaRPr lang="es-ES" sz="2400" dirty="0" smtClean="0"/>
          </a:p>
          <a:p>
            <a:r>
              <a:rPr lang="es-ES" sz="2000" dirty="0" smtClean="0"/>
              <a:t/>
            </a:r>
            <a:br>
              <a:rPr lang="es-ES" sz="2000" dirty="0" smtClean="0"/>
            </a:br>
            <a:r>
              <a:rPr lang="es-ES" sz="2000" dirty="0" smtClean="0"/>
              <a:t>Dedicar unos minutos en días alternos a entrenar los músculos abdominales hará que acaben endureciéndose. Lo importante es ser constante y no extralimitarse con el número de repeticiones. Hacer 20 de cada ejercicio específico será suficiente para empezar, prestando mucha atención a la contracción de los músculos abdominales. </a:t>
            </a:r>
            <a:endParaRPr lang="es-ES" sz="2000" dirty="0"/>
          </a:p>
        </p:txBody>
      </p:sp>
    </p:spTree>
    <p:extLst>
      <p:ext uri="{BB962C8B-B14F-4D97-AF65-F5344CB8AC3E}">
        <p14:creationId xmlns:p14="http://schemas.microsoft.com/office/powerpoint/2010/main" val="8803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344845"/>
            <a:ext cx="7704856" cy="5324535"/>
          </a:xfrm>
          <a:prstGeom prst="rect">
            <a:avLst/>
          </a:prstGeom>
        </p:spPr>
        <p:txBody>
          <a:bodyPr wrap="square">
            <a:spAutoFit/>
          </a:bodyPr>
          <a:lstStyle/>
          <a:p>
            <a:r>
              <a:rPr lang="es-ES" sz="2000" dirty="0" smtClean="0"/>
              <a:t>A continuación te ofrecemos </a:t>
            </a:r>
            <a:r>
              <a:rPr lang="es-ES" sz="2000" b="1" dirty="0" smtClean="0">
                <a:solidFill>
                  <a:srgbClr val="000099"/>
                </a:solidFill>
                <a:effectLst/>
              </a:rPr>
              <a:t>dos versiones para trabajar correctamente esta musculatura</a:t>
            </a:r>
            <a:r>
              <a:rPr lang="es-ES" sz="2000" dirty="0" smtClean="0"/>
              <a:t>.</a:t>
            </a:r>
          </a:p>
          <a:p>
            <a:r>
              <a:rPr lang="es-ES" sz="2000" dirty="0" smtClean="0"/>
              <a:t/>
            </a:r>
            <a:br>
              <a:rPr lang="es-ES" sz="2000" dirty="0" smtClean="0"/>
            </a:br>
            <a:r>
              <a:rPr lang="es-ES" sz="2000" dirty="0" smtClean="0"/>
              <a:t>1. Tumbado en el suelo, encoge las piernas con las rodillas hacia el tórax. Coloca las manos a ambos lados de la cabeza y eleva levemente la zona cervical, notando como la distancia entre las costillas y la pelvis se acorta. Concentrándote en la contracción del abdomen, haz 20 repeticiones y descansar. </a:t>
            </a:r>
          </a:p>
          <a:p>
            <a:r>
              <a:rPr lang="es-ES" sz="2000" dirty="0" smtClean="0"/>
              <a:t/>
            </a:r>
            <a:br>
              <a:rPr lang="es-ES" sz="2000" dirty="0" smtClean="0"/>
            </a:br>
            <a:r>
              <a:rPr lang="es-ES" sz="2000" dirty="0" smtClean="0"/>
              <a:t>2. Tumbado en el suelo, flexiona las rodillas apoyando los pies en el suelo y colocando estos cerca de los glúteos. Cruza los brazos en el pecho, descansando las manos sobre los hombros. En esta posición, eleva la zona cervical. Haz 20 repeticiones.</a:t>
            </a:r>
          </a:p>
          <a:p>
            <a:r>
              <a:rPr lang="es-ES" sz="2000" dirty="0" smtClean="0"/>
              <a:t/>
            </a:r>
            <a:br>
              <a:rPr lang="es-ES" sz="2000" dirty="0" smtClean="0"/>
            </a:br>
            <a:r>
              <a:rPr lang="es-ES" sz="2000" b="1" i="1" dirty="0" smtClean="0">
                <a:solidFill>
                  <a:srgbClr val="CC0000"/>
                </a:solidFill>
                <a:effectLst/>
              </a:rPr>
              <a:t>La forma de trabajar los abdominales sin que los discos intervertebrales reciban mucha presión y ésta sea lo mínima posible, es como sigue</a:t>
            </a:r>
            <a:r>
              <a:rPr lang="es-ES" sz="2000" dirty="0" smtClean="0"/>
              <a:t>: (</a:t>
            </a:r>
            <a:r>
              <a:rPr lang="es-ES" sz="2000" b="1" dirty="0" smtClean="0">
                <a:hlinkClick r:id="rId2"/>
              </a:rPr>
              <a:t>ver imagen</a:t>
            </a:r>
            <a:r>
              <a:rPr lang="es-ES" sz="2000" dirty="0" smtClean="0"/>
              <a:t>)</a:t>
            </a:r>
            <a:endParaRPr lang="es-ES" sz="2000" dirty="0"/>
          </a:p>
        </p:txBody>
      </p:sp>
    </p:spTree>
    <p:extLst>
      <p:ext uri="{BB962C8B-B14F-4D97-AF65-F5344CB8AC3E}">
        <p14:creationId xmlns:p14="http://schemas.microsoft.com/office/powerpoint/2010/main" val="2775943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404664"/>
            <a:ext cx="7704856" cy="6186309"/>
          </a:xfrm>
          <a:prstGeom prst="rect">
            <a:avLst/>
          </a:prstGeom>
        </p:spPr>
        <p:txBody>
          <a:bodyPr wrap="square">
            <a:spAutoFit/>
          </a:bodyPr>
          <a:lstStyle/>
          <a:p>
            <a:r>
              <a:rPr lang="es-ES" sz="2000" dirty="0" smtClean="0"/>
              <a:t>- Colocarse en decúbito supino con las rodillas flexionadas y las piernas apoyadas sobre un taburete.</a:t>
            </a:r>
          </a:p>
          <a:p>
            <a:r>
              <a:rPr lang="es-ES" sz="2000" dirty="0" smtClean="0"/>
              <a:t>- Sujetarse los codos con la mano contralateral, manteniendo los brazos en la vertical.</a:t>
            </a:r>
          </a:p>
          <a:p>
            <a:r>
              <a:rPr lang="es-ES" sz="2000" dirty="0" smtClean="0"/>
              <a:t>- Flexionar el tronco tirando de los brazos y mantener la posición extrema durante 4 segundos.</a:t>
            </a:r>
          </a:p>
          <a:p>
            <a:r>
              <a:rPr lang="es-ES" sz="2000" dirty="0" smtClean="0"/>
              <a:t>- Repetir el ejercicio 10 veces.</a:t>
            </a:r>
            <a:r>
              <a:rPr lang="es-ES" dirty="0" smtClean="0"/>
              <a:t/>
            </a:r>
            <a:br>
              <a:rPr lang="es-ES" dirty="0" smtClean="0"/>
            </a:br>
            <a:r>
              <a:rPr lang="es-ES" dirty="0" smtClean="0"/>
              <a:t/>
            </a:r>
            <a:br>
              <a:rPr lang="es-ES" dirty="0" smtClean="0"/>
            </a:br>
            <a:r>
              <a:rPr lang="es-ES" sz="2000" b="1" dirty="0" smtClean="0"/>
              <a:t>El músculo psoas iliaco</a:t>
            </a:r>
            <a:r>
              <a:rPr lang="es-ES" sz="2000" dirty="0" smtClean="0"/>
              <a:t> se trata del músculo principal de la </a:t>
            </a:r>
            <a:r>
              <a:rPr lang="es-ES" sz="2000" b="1" dirty="0" smtClean="0"/>
              <a:t>flexión de cadera</a:t>
            </a:r>
            <a:r>
              <a:rPr lang="es-ES" sz="2000" dirty="0" smtClean="0"/>
              <a:t>, ya que el recto anterior del muslo (también flexor de cadera y además extensor de rodilla), tiene una acción más selectiva en la articulación más distal (rodilla). Flexiona, aproxima y rota hacia fuera la cadera e inclina lateralmente el tronco, como puedes ver </a:t>
            </a:r>
            <a:r>
              <a:rPr lang="es-ES" sz="2000" dirty="0" smtClean="0">
                <a:hlinkClick r:id="rId2"/>
              </a:rPr>
              <a:t>aquí</a:t>
            </a:r>
            <a:r>
              <a:rPr lang="es-ES" sz="2000" dirty="0" smtClean="0"/>
              <a:t>.</a:t>
            </a:r>
          </a:p>
          <a:p>
            <a:r>
              <a:rPr lang="es-ES" dirty="0" smtClean="0"/>
              <a:t/>
            </a:r>
            <a:br>
              <a:rPr lang="es-ES" dirty="0" smtClean="0"/>
            </a:br>
            <a:r>
              <a:rPr lang="es-ES" sz="2000" b="1" dirty="0" smtClean="0"/>
              <a:t>El psoas iliaco</a:t>
            </a:r>
            <a:r>
              <a:rPr lang="es-ES" sz="2000" dirty="0" smtClean="0"/>
              <a:t> es considerado el músculo flexor de la cadera más potente. Es tal su fortaleza que se denomina a esta unidad funcional como “musculatura marchadora”, haciéndola muy poderosa, existiendo una </a:t>
            </a:r>
            <a:r>
              <a:rPr lang="es-ES" sz="2000" b="1" i="1" dirty="0" smtClean="0"/>
              <a:t>tendencia al acortamiento por la contribución que tiene en actividades diarias</a:t>
            </a:r>
            <a:r>
              <a:rPr lang="es-ES" sz="2000" dirty="0" smtClean="0"/>
              <a:t>, formar parte de los músculos encargados de la estática corporal y por su mayor componente de tejido conectivo.</a:t>
            </a:r>
            <a:endParaRPr lang="es-ES" sz="2000" dirty="0"/>
          </a:p>
        </p:txBody>
      </p:sp>
    </p:spTree>
    <p:extLst>
      <p:ext uri="{BB962C8B-B14F-4D97-AF65-F5344CB8AC3E}">
        <p14:creationId xmlns:p14="http://schemas.microsoft.com/office/powerpoint/2010/main" val="1296327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377944"/>
            <a:ext cx="7776864" cy="6155531"/>
          </a:xfrm>
          <a:prstGeom prst="rect">
            <a:avLst/>
          </a:prstGeom>
        </p:spPr>
        <p:txBody>
          <a:bodyPr wrap="square">
            <a:spAutoFit/>
          </a:bodyPr>
          <a:lstStyle/>
          <a:p>
            <a:r>
              <a:rPr lang="es-ES" sz="2000" dirty="0" smtClean="0"/>
              <a:t>Si los flexores de la cadera están tensos y acortados se producirá de forma pasiva una hiperextensión lumbar (por </a:t>
            </a:r>
            <a:r>
              <a:rPr lang="es-ES" sz="2000" dirty="0" err="1" smtClean="0"/>
              <a:t>anteversión</a:t>
            </a:r>
            <a:r>
              <a:rPr lang="es-ES" sz="2000" dirty="0" smtClean="0"/>
              <a:t> pélvica).Por todas estas razones se genera una acortamiento que da lugar, con frecuencia, a dolores en la región lumbar (algias lumbares).</a:t>
            </a:r>
          </a:p>
          <a:p>
            <a:r>
              <a:rPr lang="es-ES" dirty="0" smtClean="0"/>
              <a:t/>
            </a:r>
            <a:br>
              <a:rPr lang="es-ES" dirty="0" smtClean="0"/>
            </a:br>
            <a:r>
              <a:rPr lang="es-ES" sz="2000" dirty="0" smtClean="0"/>
              <a:t>Por otra parte cuando nosotros hacemos abdominales es porque los tenemos poco trabajados, pues bien, la </a:t>
            </a:r>
            <a:r>
              <a:rPr lang="es-ES" sz="2000" b="1" dirty="0" smtClean="0">
                <a:solidFill>
                  <a:srgbClr val="000099"/>
                </a:solidFill>
                <a:effectLst/>
              </a:rPr>
              <a:t>debilidad de los abdominales</a:t>
            </a:r>
            <a:r>
              <a:rPr lang="es-ES" sz="2000" dirty="0" smtClean="0"/>
              <a:t> provoca el acortamiento de otro flexor de la cadera el psoas entonces es posible que si realizas contracciones abdominales sin una buena supervisión estés </a:t>
            </a:r>
            <a:r>
              <a:rPr lang="es-ES" sz="2000" dirty="0" err="1" smtClean="0"/>
              <a:t>contracturando</a:t>
            </a:r>
            <a:r>
              <a:rPr lang="es-ES" sz="2000" dirty="0" smtClean="0"/>
              <a:t> el psoas y por lo tanto debilitando aun mas los abdominales.</a:t>
            </a:r>
          </a:p>
          <a:p>
            <a:r>
              <a:rPr lang="es-ES" dirty="0" smtClean="0"/>
              <a:t/>
            </a:r>
            <a:br>
              <a:rPr lang="es-ES" dirty="0" smtClean="0"/>
            </a:br>
            <a:r>
              <a:rPr lang="es-ES" sz="2000" dirty="0" smtClean="0"/>
              <a:t>Además como el origen del psoas se encuentra en las cuatro primeras vértebras lumbares si contracturas el psoas vas a aumentar la presión sobre las lumbares en el sentido </a:t>
            </a:r>
            <a:r>
              <a:rPr lang="es-ES" sz="2000" dirty="0" err="1" smtClean="0"/>
              <a:t>lordótico</a:t>
            </a:r>
            <a:r>
              <a:rPr lang="es-ES" sz="2000" dirty="0" smtClean="0"/>
              <a:t> lo que puede conducir a una </a:t>
            </a:r>
            <a:r>
              <a:rPr lang="es-ES" sz="2000" dirty="0" err="1" smtClean="0"/>
              <a:t>hiperlordosis</a:t>
            </a:r>
            <a:r>
              <a:rPr lang="es-ES" sz="2000" dirty="0" smtClean="0"/>
              <a:t> (esta acción es conocida como "</a:t>
            </a:r>
            <a:r>
              <a:rPr lang="es-ES" sz="2000" b="1" dirty="0" smtClean="0"/>
              <a:t>Paradoja del psoas</a:t>
            </a:r>
            <a:r>
              <a:rPr lang="es-ES" sz="2000" dirty="0" smtClean="0"/>
              <a:t>")</a:t>
            </a:r>
          </a:p>
          <a:p>
            <a:r>
              <a:rPr lang="es-ES" dirty="0" smtClean="0"/>
              <a:t/>
            </a:r>
            <a:br>
              <a:rPr lang="es-ES" dirty="0" smtClean="0"/>
            </a:br>
            <a:r>
              <a:rPr lang="es-ES" sz="2000" b="1" dirty="0" smtClean="0"/>
              <a:t>Ten presente esta regla:</a:t>
            </a:r>
            <a:r>
              <a:rPr lang="es-ES" sz="2000" dirty="0" smtClean="0"/>
              <a:t> “Como la inserción del psoas se encuentra en el fémur, flexionando las piernas aproximas origen e inserción y pasas a hacer la fuerza con los abdominales”.</a:t>
            </a:r>
            <a:endParaRPr lang="es-ES" sz="2000" dirty="0"/>
          </a:p>
        </p:txBody>
      </p:sp>
    </p:spTree>
    <p:extLst>
      <p:ext uri="{BB962C8B-B14F-4D97-AF65-F5344CB8AC3E}">
        <p14:creationId xmlns:p14="http://schemas.microsoft.com/office/powerpoint/2010/main" val="3210412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404664"/>
            <a:ext cx="7704856" cy="6001643"/>
          </a:xfrm>
          <a:prstGeom prst="rect">
            <a:avLst/>
          </a:prstGeom>
        </p:spPr>
        <p:txBody>
          <a:bodyPr wrap="square">
            <a:spAutoFit/>
          </a:bodyPr>
          <a:lstStyle/>
          <a:p>
            <a:r>
              <a:rPr lang="es-ES" sz="2400" b="1" dirty="0" smtClean="0"/>
              <a:t>En resumen:</a:t>
            </a:r>
            <a:r>
              <a:rPr lang="es-ES" sz="2400" dirty="0" smtClean="0"/>
              <a:t> Es fundamental un correcto estiramiento del psoas iliaco, debido a que es un músculo que suele estar muy contraído debido a su fuerte implicación, al ser flexor de la cadera, en la marcha y en la carrera. Si el psoas iliaco está muy contraído y el abdomen muy </a:t>
            </a:r>
            <a:r>
              <a:rPr lang="es-ES" sz="2400" dirty="0" err="1" smtClean="0"/>
              <a:t>elongado</a:t>
            </a:r>
            <a:r>
              <a:rPr lang="es-ES" sz="2400" dirty="0" smtClean="0"/>
              <a:t> y debilitado se puede presentar una acusada lordosis lumbar y un posible dolor de espalda. </a:t>
            </a:r>
          </a:p>
          <a:p>
            <a:r>
              <a:rPr lang="es-ES" sz="2400" dirty="0" smtClean="0"/>
              <a:t/>
            </a:r>
            <a:br>
              <a:rPr lang="es-ES" sz="2400" dirty="0" smtClean="0"/>
            </a:br>
            <a:r>
              <a:rPr lang="es-ES" sz="2400" b="1" dirty="0" smtClean="0">
                <a:solidFill>
                  <a:srgbClr val="CC0000"/>
                </a:solidFill>
                <a:effectLst/>
              </a:rPr>
              <a:t>Para el estiramiento del psoas iliaco</a:t>
            </a:r>
            <a:r>
              <a:rPr lang="es-ES" sz="2400" dirty="0" smtClean="0"/>
              <a:t>, </a:t>
            </a:r>
            <a:r>
              <a:rPr lang="es-ES" sz="2400" dirty="0" smtClean="0">
                <a:hlinkClick r:id="rId2"/>
              </a:rPr>
              <a:t>aquí</a:t>
            </a:r>
            <a:r>
              <a:rPr lang="es-ES" sz="2400" dirty="0" smtClean="0"/>
              <a:t> tienes una imagen. Como se puede apreciar en ella, una de las rodillas es apoyada en el suelo y la otra pierna con una flexión de rodilla en 90º carga con la mayor parte del peso del cuerpo. El ángulo de la rodilla que descansa sobre el suelo ha de ser el mayor posible y la posición del tronco, erguido. Se notará la tensión característica del estiramiento en la zona superior del muslo. </a:t>
            </a:r>
            <a:endParaRPr lang="es-ES" sz="2400" dirty="0"/>
          </a:p>
        </p:txBody>
      </p:sp>
    </p:spTree>
    <p:extLst>
      <p:ext uri="{BB962C8B-B14F-4D97-AF65-F5344CB8AC3E}">
        <p14:creationId xmlns:p14="http://schemas.microsoft.com/office/powerpoint/2010/main" val="186098644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563</Words>
  <Application>Microsoft Office PowerPoint</Application>
  <PresentationFormat>Presentación en pantalla (4:3)</PresentationFormat>
  <Paragraphs>49</Paragraphs>
  <Slides>15</Slides>
  <Notes>0</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Tema de Office</vt:lpstr>
      <vt:lpstr>Trabajo incorrecto de abdominales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Trabajo incorrecto de abdominales</dc:title>
  <dc:creator>Flia Sageras Junior</dc:creator>
  <cp:lastModifiedBy>Flia Sageras Junior</cp:lastModifiedBy>
  <cp:revision>2</cp:revision>
  <dcterms:created xsi:type="dcterms:W3CDTF">2011-08-30T18:39:27Z</dcterms:created>
  <dcterms:modified xsi:type="dcterms:W3CDTF">2011-08-30T18:58:01Z</dcterms:modified>
</cp:coreProperties>
</file>