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5" r:id="rId18"/>
    <p:sldId id="276" r:id="rId19"/>
    <p:sldId id="277" r:id="rId20"/>
    <p:sldId id="279" r:id="rId21"/>
    <p:sldId id="280" r:id="rId22"/>
    <p:sldId id="282" r:id="rId23"/>
    <p:sldId id="283" r:id="rId24"/>
    <p:sldId id="286" r:id="rId25"/>
    <p:sldId id="287" r:id="rId26"/>
    <p:sldId id="288" r:id="rId27"/>
    <p:sldId id="289" r:id="rId28"/>
    <p:sldId id="290" r:id="rId29"/>
    <p:sldId id="291" r:id="rId30"/>
    <p:sldId id="292" r:id="rId31"/>
    <p:sldId id="293" r:id="rId32"/>
    <p:sldId id="296" r:id="rId33"/>
    <p:sldId id="297" r:id="rId34"/>
    <p:sldId id="298" r:id="rId35"/>
    <p:sldId id="299" r:id="rId36"/>
    <p:sldId id="301" r:id="rId37"/>
    <p:sldId id="302" r:id="rId38"/>
    <p:sldId id="303" r:id="rId39"/>
    <p:sldId id="304" r:id="rId40"/>
    <p:sldId id="305" r:id="rId41"/>
    <p:sldId id="306" r:id="rId42"/>
    <p:sldId id="308" r:id="rId43"/>
    <p:sldId id="311" r:id="rId44"/>
    <p:sldId id="312" r:id="rId45"/>
    <p:sldId id="313" r:id="rId46"/>
    <p:sldId id="314" r:id="rId47"/>
    <p:sldId id="315" r:id="rId48"/>
    <p:sldId id="316" r:id="rId49"/>
    <p:sldId id="317" r:id="rId50"/>
    <p:sldId id="318" r:id="rId51"/>
    <p:sldId id="319" r:id="rId52"/>
    <p:sldId id="322" r:id="rId53"/>
    <p:sldId id="323" r:id="rId54"/>
    <p:sldId id="324" r:id="rId55"/>
    <p:sldId id="325" r:id="rId56"/>
    <p:sldId id="326" r:id="rId57"/>
    <p:sldId id="327" r:id="rId58"/>
    <p:sldId id="328" r:id="rId59"/>
    <p:sldId id="329" r:id="rId60"/>
    <p:sldId id="330" r:id="rId61"/>
    <p:sldId id="331" r:id="rId62"/>
    <p:sldId id="332" r:id="rId63"/>
    <p:sldId id="333" r:id="rId64"/>
    <p:sldId id="334" r:id="rId65"/>
    <p:sldId id="335" r:id="rId66"/>
    <p:sldId id="336" r:id="rId67"/>
    <p:sldId id="337" r:id="rId68"/>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23ACE101-D245-4A79-A53C-4ECF727B0DC4}" type="datetimeFigureOut">
              <a:rPr lang="es-ES" smtClean="0"/>
              <a:t>02/09/2011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6269465-39D8-4882-AEFA-C458117C4022}" type="slidenum">
              <a:rPr lang="es-ES" smtClean="0"/>
              <a:t>‹Nº›</a:t>
            </a:fld>
            <a:endParaRPr lang="es-ES"/>
          </a:p>
        </p:txBody>
      </p:sp>
    </p:spTree>
    <p:extLst>
      <p:ext uri="{BB962C8B-B14F-4D97-AF65-F5344CB8AC3E}">
        <p14:creationId xmlns:p14="http://schemas.microsoft.com/office/powerpoint/2010/main" val="3799988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23ACE101-D245-4A79-A53C-4ECF727B0DC4}" type="datetimeFigureOut">
              <a:rPr lang="es-ES" smtClean="0"/>
              <a:t>02/09/2011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6269465-39D8-4882-AEFA-C458117C4022}" type="slidenum">
              <a:rPr lang="es-ES" smtClean="0"/>
              <a:t>‹Nº›</a:t>
            </a:fld>
            <a:endParaRPr lang="es-ES"/>
          </a:p>
        </p:txBody>
      </p:sp>
    </p:spTree>
    <p:extLst>
      <p:ext uri="{BB962C8B-B14F-4D97-AF65-F5344CB8AC3E}">
        <p14:creationId xmlns:p14="http://schemas.microsoft.com/office/powerpoint/2010/main" val="2965206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23ACE101-D245-4A79-A53C-4ECF727B0DC4}" type="datetimeFigureOut">
              <a:rPr lang="es-ES" smtClean="0"/>
              <a:t>02/09/2011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6269465-39D8-4882-AEFA-C458117C4022}" type="slidenum">
              <a:rPr lang="es-ES" smtClean="0"/>
              <a:t>‹Nº›</a:t>
            </a:fld>
            <a:endParaRPr lang="es-ES"/>
          </a:p>
        </p:txBody>
      </p:sp>
    </p:spTree>
    <p:extLst>
      <p:ext uri="{BB962C8B-B14F-4D97-AF65-F5344CB8AC3E}">
        <p14:creationId xmlns:p14="http://schemas.microsoft.com/office/powerpoint/2010/main" val="802323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23ACE101-D245-4A79-A53C-4ECF727B0DC4}" type="datetimeFigureOut">
              <a:rPr lang="es-ES" smtClean="0"/>
              <a:t>02/09/2011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6269465-39D8-4882-AEFA-C458117C4022}" type="slidenum">
              <a:rPr lang="es-ES" smtClean="0"/>
              <a:t>‹Nº›</a:t>
            </a:fld>
            <a:endParaRPr lang="es-ES"/>
          </a:p>
        </p:txBody>
      </p:sp>
    </p:spTree>
    <p:extLst>
      <p:ext uri="{BB962C8B-B14F-4D97-AF65-F5344CB8AC3E}">
        <p14:creationId xmlns:p14="http://schemas.microsoft.com/office/powerpoint/2010/main" val="3433985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23ACE101-D245-4A79-A53C-4ECF727B0DC4}" type="datetimeFigureOut">
              <a:rPr lang="es-ES" smtClean="0"/>
              <a:t>02/09/2011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96269465-39D8-4882-AEFA-C458117C4022}" type="slidenum">
              <a:rPr lang="es-ES" smtClean="0"/>
              <a:t>‹Nº›</a:t>
            </a:fld>
            <a:endParaRPr lang="es-ES"/>
          </a:p>
        </p:txBody>
      </p:sp>
    </p:spTree>
    <p:extLst>
      <p:ext uri="{BB962C8B-B14F-4D97-AF65-F5344CB8AC3E}">
        <p14:creationId xmlns:p14="http://schemas.microsoft.com/office/powerpoint/2010/main" val="2051991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23ACE101-D245-4A79-A53C-4ECF727B0DC4}" type="datetimeFigureOut">
              <a:rPr lang="es-ES" smtClean="0"/>
              <a:t>02/09/2011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96269465-39D8-4882-AEFA-C458117C4022}" type="slidenum">
              <a:rPr lang="es-ES" smtClean="0"/>
              <a:t>‹Nº›</a:t>
            </a:fld>
            <a:endParaRPr lang="es-ES"/>
          </a:p>
        </p:txBody>
      </p:sp>
    </p:spTree>
    <p:extLst>
      <p:ext uri="{BB962C8B-B14F-4D97-AF65-F5344CB8AC3E}">
        <p14:creationId xmlns:p14="http://schemas.microsoft.com/office/powerpoint/2010/main" val="1912980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3ACE101-D245-4A79-A53C-4ECF727B0DC4}" type="datetimeFigureOut">
              <a:rPr lang="es-ES" smtClean="0"/>
              <a:t>02/09/2011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96269465-39D8-4882-AEFA-C458117C4022}" type="slidenum">
              <a:rPr lang="es-ES" smtClean="0"/>
              <a:t>‹Nº›</a:t>
            </a:fld>
            <a:endParaRPr lang="es-ES"/>
          </a:p>
        </p:txBody>
      </p:sp>
    </p:spTree>
    <p:extLst>
      <p:ext uri="{BB962C8B-B14F-4D97-AF65-F5344CB8AC3E}">
        <p14:creationId xmlns:p14="http://schemas.microsoft.com/office/powerpoint/2010/main" val="3782456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3ACE101-D245-4A79-A53C-4ECF727B0DC4}" type="datetimeFigureOut">
              <a:rPr lang="es-ES" smtClean="0"/>
              <a:t>02/09/2011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6269465-39D8-4882-AEFA-C458117C4022}" type="slidenum">
              <a:rPr lang="es-ES" smtClean="0"/>
              <a:t>‹Nº›</a:t>
            </a:fld>
            <a:endParaRPr lang="es-ES"/>
          </a:p>
        </p:txBody>
      </p:sp>
    </p:spTree>
    <p:extLst>
      <p:ext uri="{BB962C8B-B14F-4D97-AF65-F5344CB8AC3E}">
        <p14:creationId xmlns:p14="http://schemas.microsoft.com/office/powerpoint/2010/main" val="603596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1"/>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3ACE101-D245-4A79-A53C-4ECF727B0DC4}" type="datetimeFigureOut">
              <a:rPr lang="es-ES" smtClean="0"/>
              <a:t>02/09/2011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6269465-39D8-4882-AEFA-C458117C4022}" type="slidenum">
              <a:rPr lang="es-ES" smtClean="0"/>
              <a:t>‹Nº›</a:t>
            </a:fld>
            <a:endParaRPr lang="es-ES"/>
          </a:p>
        </p:txBody>
      </p:sp>
    </p:spTree>
    <p:extLst>
      <p:ext uri="{BB962C8B-B14F-4D97-AF65-F5344CB8AC3E}">
        <p14:creationId xmlns:p14="http://schemas.microsoft.com/office/powerpoint/2010/main" val="974371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23ACE101-D245-4A79-A53C-4ECF727B0DC4}" type="datetimeFigureOut">
              <a:rPr lang="es-ES" smtClean="0"/>
              <a:t>02/09/2011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6269465-39D8-4882-AEFA-C458117C4022}" type="slidenum">
              <a:rPr lang="es-ES" smtClean="0"/>
              <a:t>‹Nº›</a:t>
            </a:fld>
            <a:endParaRPr lang="es-ES"/>
          </a:p>
        </p:txBody>
      </p:sp>
    </p:spTree>
    <p:extLst>
      <p:ext uri="{BB962C8B-B14F-4D97-AF65-F5344CB8AC3E}">
        <p14:creationId xmlns:p14="http://schemas.microsoft.com/office/powerpoint/2010/main" val="3028033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9"/>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23ACE101-D245-4A79-A53C-4ECF727B0DC4}" type="datetimeFigureOut">
              <a:rPr lang="es-ES" smtClean="0"/>
              <a:t>02/09/2011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6269465-39D8-4882-AEFA-C458117C4022}" type="slidenum">
              <a:rPr lang="es-ES" smtClean="0"/>
              <a:t>‹Nº›</a:t>
            </a:fld>
            <a:endParaRPr lang="es-ES"/>
          </a:p>
        </p:txBody>
      </p:sp>
    </p:spTree>
    <p:extLst>
      <p:ext uri="{BB962C8B-B14F-4D97-AF65-F5344CB8AC3E}">
        <p14:creationId xmlns:p14="http://schemas.microsoft.com/office/powerpoint/2010/main" val="110347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ACE101-D245-4A79-A53C-4ECF727B0DC4}" type="datetimeFigureOut">
              <a:rPr lang="es-ES" smtClean="0"/>
              <a:t>02/09/2011</a:t>
            </a:fld>
            <a:endParaRPr lang="es-ES"/>
          </a:p>
        </p:txBody>
      </p:sp>
      <p:sp>
        <p:nvSpPr>
          <p:cNvPr id="5" name="4 Marcador de pie de página"/>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269465-39D8-4882-AEFA-C458117C4022}" type="slidenum">
              <a:rPr lang="es-ES" smtClean="0"/>
              <a:t>‹Nº›</a:t>
            </a:fld>
            <a:endParaRPr lang="es-ES"/>
          </a:p>
        </p:txBody>
      </p:sp>
    </p:spTree>
    <p:extLst>
      <p:ext uri="{BB962C8B-B14F-4D97-AF65-F5344CB8AC3E}">
        <p14:creationId xmlns:p14="http://schemas.microsoft.com/office/powerpoint/2010/main" val="9766644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4.xml"/><Relationship Id="rId5" Type="http://schemas.openxmlformats.org/officeDocument/2006/relationships/image" Target="../media/image5.emf"/><Relationship Id="rId4" Type="http://schemas.openxmlformats.org/officeDocument/2006/relationships/image" Target="../media/image4.emf"/></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4.xml"/><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57200" y="274639"/>
            <a:ext cx="8229600" cy="634082"/>
          </a:xfrm>
        </p:spPr>
        <p:txBody>
          <a:bodyPr>
            <a:normAutofit fontScale="90000"/>
          </a:bodyPr>
          <a:lstStyle/>
          <a:p>
            <a:r>
              <a:rPr lang="es-ES" dirty="0"/>
              <a:t>NUTRICIÓN Humana y </a:t>
            </a:r>
            <a:r>
              <a:rPr lang="es-ES" dirty="0" smtClean="0"/>
              <a:t>Deportiva</a:t>
            </a:r>
            <a:endParaRPr lang="es-ES" dirty="0"/>
          </a:p>
        </p:txBody>
      </p:sp>
      <p:sp>
        <p:nvSpPr>
          <p:cNvPr id="5" name="4 Marcador de contenido"/>
          <p:cNvSpPr>
            <a:spLocks noGrp="1"/>
          </p:cNvSpPr>
          <p:nvPr>
            <p:ph idx="1"/>
          </p:nvPr>
        </p:nvSpPr>
        <p:spPr>
          <a:xfrm>
            <a:off x="457200" y="1124745"/>
            <a:ext cx="8229600" cy="5001419"/>
          </a:xfrm>
        </p:spPr>
        <p:txBody>
          <a:bodyPr>
            <a:normAutofit fontScale="55000" lnSpcReduction="20000"/>
          </a:bodyPr>
          <a:lstStyle/>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Concepto de Alimentación y Nutrición. No siempre igual.</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excesos y deficiencias : costumbres, hábitos culturales, cocinado..</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desconocimiento de pautas, desinformación, mitos y tabúes..</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Comida –Alimento –Nutriente -Dieta.</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Alimentación : acción voluntaria y consciente. Dota al organismo de nutrientes necesarios, calma hambre, depende de muchos factores externos.</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Nutrición : acto inconsciente de alimentación con la dieta. Cubre las 3 necesidades (</a:t>
            </a:r>
            <a:r>
              <a:rPr lang="es-ES" b="0" i="0" u="none" strike="noStrike" baseline="0" dirty="0" err="1" smtClean="0">
                <a:solidFill>
                  <a:srgbClr val="000000"/>
                </a:solidFill>
                <a:latin typeface="Times New Roman"/>
              </a:rPr>
              <a:t>ene,plas,reg</a:t>
            </a:r>
            <a:r>
              <a:rPr lang="es-ES" b="0" i="0" u="none" strike="noStrike" baseline="0" dirty="0" smtClean="0">
                <a:solidFill>
                  <a:srgbClr val="000000"/>
                </a:solidFill>
                <a:latin typeface="Times New Roman"/>
              </a:rPr>
              <a:t>).Manejada a través de la Dietética.</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Nutrición humana :</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Salud, por encima de todo : crecimiento, ausencia de enfermedades ,energía para actividades cotidianas, NO necesidades extremas.</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Nutrición deportiva :</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Rendimiento, pero No por encima de todo : energía , recuperación, prevención de lesiones...Atiende a necesidades especiales inducidas por el ejercicio. Rendimos sin salud??</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RELACION entre ambas : Nutrición</a:t>
            </a:r>
            <a:r>
              <a:rPr lang="es-ES" b="0" i="0" u="none" strike="noStrike" dirty="0" smtClean="0">
                <a:solidFill>
                  <a:srgbClr val="000000"/>
                </a:solidFill>
                <a:latin typeface="Times New Roman"/>
              </a:rPr>
              <a:t> D</a:t>
            </a:r>
            <a:r>
              <a:rPr lang="es-ES" b="0" i="0" u="none" strike="noStrike" baseline="0" dirty="0" smtClean="0">
                <a:solidFill>
                  <a:srgbClr val="000000"/>
                </a:solidFill>
                <a:latin typeface="Times New Roman"/>
              </a:rPr>
              <a:t>eportiva siempre respetará bases de Nutrición</a:t>
            </a:r>
            <a:r>
              <a:rPr lang="es-ES" b="0" i="0" u="none" strike="noStrike" dirty="0" smtClean="0">
                <a:solidFill>
                  <a:srgbClr val="000000"/>
                </a:solidFill>
                <a:latin typeface="Times New Roman"/>
              </a:rPr>
              <a:t> </a:t>
            </a:r>
            <a:r>
              <a:rPr lang="es-ES" b="0" i="0" u="none" strike="noStrike" baseline="0" dirty="0" smtClean="0">
                <a:solidFill>
                  <a:srgbClr val="000000"/>
                </a:solidFill>
                <a:latin typeface="Times New Roman"/>
              </a:rPr>
              <a:t>Humana : SALUD. Respetar pautas nutricionales básicas, aunque se incluyan adaptaciones a la actividad física.</a:t>
            </a:r>
          </a:p>
          <a:p>
            <a:pPr marL="0" indent="0">
              <a:buNone/>
            </a:pPr>
            <a:endParaRPr lang="es-ES" dirty="0"/>
          </a:p>
        </p:txBody>
      </p:sp>
    </p:spTree>
    <p:extLst>
      <p:ext uri="{BB962C8B-B14F-4D97-AF65-F5344CB8AC3E}">
        <p14:creationId xmlns:p14="http://schemas.microsoft.com/office/powerpoint/2010/main" val="4903113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78098"/>
          </a:xfrm>
        </p:spPr>
        <p:txBody>
          <a:bodyPr/>
          <a:lstStyle/>
          <a:p>
            <a:r>
              <a:rPr lang="es-ES" dirty="0">
                <a:solidFill>
                  <a:srgbClr val="000000"/>
                </a:solidFill>
                <a:latin typeface="Times New Roman"/>
              </a:rPr>
              <a:t>Generalidades</a:t>
            </a:r>
            <a:endParaRPr lang="es-ES" dirty="0"/>
          </a:p>
        </p:txBody>
      </p:sp>
      <p:sp>
        <p:nvSpPr>
          <p:cNvPr id="3" name="2 Marcador de contenido"/>
          <p:cNvSpPr>
            <a:spLocks noGrp="1"/>
          </p:cNvSpPr>
          <p:nvPr>
            <p:ph idx="1"/>
          </p:nvPr>
        </p:nvSpPr>
        <p:spPr>
          <a:xfrm>
            <a:off x="457200" y="1268761"/>
            <a:ext cx="8229600" cy="4857403"/>
          </a:xfrm>
        </p:spPr>
        <p:txBody>
          <a:bodyPr>
            <a:normAutofit fontScale="62500" lnSpcReduction="20000"/>
          </a:bodyPr>
          <a:lstStyle/>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Qué es y de dónde surge.</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Importancia de la actividad deportiva en la sociedad actual. Éxito.</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Aplicación de los conceptos nutricionales básicos al deporte.</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Importancia de la nutrición en el éxito deportivo. Buscar ventaja extra.</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Necesidad de mejora en el rendimiento : placer-negocio . Salud?</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Ventajas de Nutrición Deportiva.</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Optimiza los procesos nutricionales en situaciones especiales.</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En Deporte competición : mejora de marcas. Amateur y profesional..</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En Actividad física recreacional : disfrute, relación social, imagen..</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Evidencia preocupación por mejorar. Es sano esto?</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Concepto de ERGOGENIA nutricional.</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Rendimiento : se cuantifica y cualifica según actividad y objetivo.</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Aumento del tiempo de vida deportiva : clara relación con salud.</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Alternativa al Dopaje : tendencia natural a hacer trampa?</a:t>
            </a:r>
          </a:p>
          <a:p>
            <a:pPr marL="0" indent="0">
              <a:buNone/>
            </a:pPr>
            <a:endParaRPr lang="es-ES" dirty="0"/>
          </a:p>
        </p:txBody>
      </p:sp>
    </p:spTree>
    <p:extLst>
      <p:ext uri="{BB962C8B-B14F-4D97-AF65-F5344CB8AC3E}">
        <p14:creationId xmlns:p14="http://schemas.microsoft.com/office/powerpoint/2010/main" val="6397294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solidFill>
                  <a:srgbClr val="000000"/>
                </a:solidFill>
                <a:latin typeface="Times New Roman"/>
              </a:rPr>
              <a:t>FISIOLOGIA de los Sistemas energéticos.</a:t>
            </a:r>
            <a:endParaRPr lang="es-ES" dirty="0"/>
          </a:p>
        </p:txBody>
      </p:sp>
      <p:sp>
        <p:nvSpPr>
          <p:cNvPr id="3" name="2 Marcador de contenido"/>
          <p:cNvSpPr>
            <a:spLocks noGrp="1"/>
          </p:cNvSpPr>
          <p:nvPr>
            <p:ph idx="1"/>
          </p:nvPr>
        </p:nvSpPr>
        <p:spPr/>
        <p:txBody>
          <a:bodyPr/>
          <a:lstStyle/>
          <a:p>
            <a:r>
              <a:rPr lang="es-ES" dirty="0">
                <a:solidFill>
                  <a:srgbClr val="000000"/>
                </a:solidFill>
                <a:latin typeface="Times New Roman"/>
              </a:rPr>
              <a:t>a)Metabolismo</a:t>
            </a:r>
            <a:r>
              <a:rPr lang="es-ES" dirty="0" smtClean="0">
                <a:solidFill>
                  <a:srgbClr val="000000"/>
                </a:solidFill>
                <a:latin typeface="Times New Roman"/>
              </a:rPr>
              <a:t>. Vías </a:t>
            </a:r>
            <a:r>
              <a:rPr lang="es-ES" dirty="0">
                <a:solidFill>
                  <a:srgbClr val="000000"/>
                </a:solidFill>
                <a:latin typeface="Times New Roman"/>
              </a:rPr>
              <a:t>Anaeróbica y Aeróbica</a:t>
            </a:r>
            <a:r>
              <a:rPr lang="es-ES" dirty="0" smtClean="0">
                <a:solidFill>
                  <a:srgbClr val="000000"/>
                </a:solidFill>
                <a:latin typeface="Times New Roman"/>
              </a:rPr>
              <a:t>.</a:t>
            </a:r>
          </a:p>
          <a:p>
            <a:pPr marL="0" indent="0">
              <a:buNone/>
            </a:pPr>
            <a:endParaRPr lang="es-ES" dirty="0">
              <a:solidFill>
                <a:srgbClr val="000000"/>
              </a:solidFill>
              <a:latin typeface="Times New Roman"/>
            </a:endParaRPr>
          </a:p>
          <a:p>
            <a:r>
              <a:rPr lang="es-ES" dirty="0">
                <a:solidFill>
                  <a:srgbClr val="000000"/>
                </a:solidFill>
                <a:latin typeface="Times New Roman"/>
              </a:rPr>
              <a:t>b)Uso de los nutrientes en los diferentes sistemas energéticos</a:t>
            </a:r>
            <a:r>
              <a:rPr lang="es-ES" dirty="0" smtClean="0">
                <a:solidFill>
                  <a:srgbClr val="000000"/>
                </a:solidFill>
                <a:latin typeface="Times New Roman"/>
              </a:rPr>
              <a:t>.</a:t>
            </a:r>
          </a:p>
          <a:p>
            <a:pPr marL="0" indent="0">
              <a:buNone/>
            </a:pPr>
            <a:endParaRPr lang="es-ES" dirty="0">
              <a:solidFill>
                <a:srgbClr val="000000"/>
              </a:solidFill>
              <a:latin typeface="Times New Roman"/>
            </a:endParaRPr>
          </a:p>
          <a:p>
            <a:r>
              <a:rPr lang="es-ES" dirty="0">
                <a:solidFill>
                  <a:srgbClr val="000000"/>
                </a:solidFill>
                <a:latin typeface="Times New Roman"/>
              </a:rPr>
              <a:t>c)Clasificación funcional de los ejercicios.</a:t>
            </a:r>
          </a:p>
          <a:p>
            <a:endParaRPr lang="es-ES" dirty="0"/>
          </a:p>
        </p:txBody>
      </p:sp>
    </p:spTree>
    <p:extLst>
      <p:ext uri="{BB962C8B-B14F-4D97-AF65-F5344CB8AC3E}">
        <p14:creationId xmlns:p14="http://schemas.microsoft.com/office/powerpoint/2010/main" val="20201520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548681"/>
            <a:ext cx="7704856" cy="5760640"/>
          </a:xfrm>
          <a:prstGeom prst="rect">
            <a:avLst/>
          </a:prstGeom>
          <a:noFill/>
          <a:ln>
            <a:noFill/>
          </a:ln>
        </p:spPr>
      </p:pic>
    </p:spTree>
    <p:extLst>
      <p:ext uri="{BB962C8B-B14F-4D97-AF65-F5344CB8AC3E}">
        <p14:creationId xmlns:p14="http://schemas.microsoft.com/office/powerpoint/2010/main" val="16003382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0" i="0" u="none" strike="noStrike" baseline="0" dirty="0" smtClean="0">
                <a:solidFill>
                  <a:srgbClr val="000000"/>
                </a:solidFill>
                <a:latin typeface="Times New Roman"/>
              </a:rPr>
              <a:t>Metabolismo. Vías </a:t>
            </a:r>
            <a:r>
              <a:rPr lang="es-ES" b="0" i="0" u="none" strike="noStrike" baseline="0" dirty="0" smtClean="0">
                <a:solidFill>
                  <a:srgbClr val="000000"/>
                </a:solidFill>
                <a:latin typeface="Times New Roman"/>
              </a:rPr>
              <a:t>Anaeróbica y Aeróbica</a:t>
            </a:r>
            <a:endParaRPr lang="es-ES" dirty="0"/>
          </a:p>
        </p:txBody>
      </p:sp>
      <p:sp>
        <p:nvSpPr>
          <p:cNvPr id="3" name="2 Marcador de contenido"/>
          <p:cNvSpPr>
            <a:spLocks noGrp="1"/>
          </p:cNvSpPr>
          <p:nvPr>
            <p:ph idx="1"/>
          </p:nvPr>
        </p:nvSpPr>
        <p:spPr/>
        <p:txBody>
          <a:bodyPr>
            <a:normAutofit fontScale="70000" lnSpcReduction="20000"/>
          </a:bodyPr>
          <a:lstStyle/>
          <a:p>
            <a:pPr marL="0" indent="0">
              <a:buNone/>
            </a:pPr>
            <a:endParaRPr lang="es-ES" sz="3600" b="0" i="0" u="none" strike="noStrike" baseline="0" dirty="0" smtClean="0">
              <a:solidFill>
                <a:srgbClr val="000000"/>
              </a:solidFill>
              <a:latin typeface="Wingdings"/>
            </a:endParaRPr>
          </a:p>
          <a:p>
            <a:pPr marL="0" indent="0">
              <a:buNone/>
            </a:pPr>
            <a:r>
              <a:rPr lang="es-ES" sz="3600" b="0" i="0" u="none" strike="noStrike" baseline="0" dirty="0" smtClean="0">
                <a:solidFill>
                  <a:srgbClr val="000000"/>
                </a:solidFill>
                <a:latin typeface="Wingdings"/>
              </a:rPr>
              <a:t></a:t>
            </a:r>
            <a:r>
              <a:rPr lang="es-ES" sz="3600" b="1" i="0" u="none" strike="noStrike" baseline="0" dirty="0" smtClean="0">
                <a:solidFill>
                  <a:srgbClr val="000000"/>
                </a:solidFill>
                <a:latin typeface="Times New Roman"/>
              </a:rPr>
              <a:t>VIAS de </a:t>
            </a:r>
            <a:r>
              <a:rPr lang="es-ES" sz="3600" b="1" i="0" u="none" strike="noStrike" baseline="0" dirty="0" smtClean="0">
                <a:solidFill>
                  <a:srgbClr val="000000"/>
                </a:solidFill>
                <a:latin typeface="Times New Roman"/>
              </a:rPr>
              <a:t>obtención </a:t>
            </a:r>
            <a:r>
              <a:rPr lang="es-ES" sz="3600" b="1" i="0" u="none" strike="noStrike" baseline="0" dirty="0" smtClean="0">
                <a:solidFill>
                  <a:srgbClr val="000000"/>
                </a:solidFill>
                <a:latin typeface="Times New Roman"/>
              </a:rPr>
              <a:t>de ENERGIA : </a:t>
            </a:r>
            <a:r>
              <a:rPr lang="es-ES" sz="3600" b="1" i="0" u="none" strike="noStrike" baseline="0" dirty="0" smtClean="0">
                <a:solidFill>
                  <a:srgbClr val="000000"/>
                </a:solidFill>
                <a:latin typeface="Times New Roman"/>
              </a:rPr>
              <a:t>generación </a:t>
            </a:r>
            <a:r>
              <a:rPr lang="es-ES" sz="3600" b="1" i="0" u="none" strike="noStrike" baseline="0" dirty="0" smtClean="0">
                <a:solidFill>
                  <a:srgbClr val="000000"/>
                </a:solidFill>
                <a:latin typeface="Times New Roman"/>
              </a:rPr>
              <a:t>de ATP</a:t>
            </a:r>
            <a:endParaRPr lang="es-ES" sz="3600" b="0" i="0" u="none" strike="noStrike" baseline="0" dirty="0" smtClean="0">
              <a:solidFill>
                <a:srgbClr val="000000"/>
              </a:solidFill>
              <a:latin typeface="Times New Roman"/>
            </a:endParaRPr>
          </a:p>
          <a:p>
            <a:endParaRPr lang="es-ES" sz="3600" b="0" i="0" u="none" strike="noStrike" baseline="0" dirty="0" smtClean="0">
              <a:solidFill>
                <a:srgbClr val="000000"/>
              </a:solidFill>
              <a:latin typeface="Times New Roman"/>
            </a:endParaRP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Anaeróbica </a:t>
            </a:r>
            <a:r>
              <a:rPr lang="es-ES" b="0" i="0" u="none" strike="noStrike" baseline="0" dirty="0" smtClean="0">
                <a:solidFill>
                  <a:srgbClr val="000000"/>
                </a:solidFill>
                <a:latin typeface="Times New Roman"/>
              </a:rPr>
              <a:t>: sin presencia de Oxigeno.</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Sustratos utilizados : PC e Hidratos de Carbono (glucosa y </a:t>
            </a:r>
            <a:r>
              <a:rPr lang="es-ES" b="0" i="0" u="none" strike="noStrike" baseline="0" dirty="0" smtClean="0">
                <a:solidFill>
                  <a:srgbClr val="000000"/>
                </a:solidFill>
                <a:latin typeface="Times New Roman"/>
              </a:rPr>
              <a:t>glucógeno)</a:t>
            </a:r>
            <a:endParaRPr lang="es-ES" b="0" i="0" u="none" strike="noStrike" baseline="0" dirty="0" smtClean="0">
              <a:solidFill>
                <a:srgbClr val="000000"/>
              </a:solidFill>
              <a:latin typeface="Times New Roman"/>
            </a:endParaRP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Ventajas : inmediatez y mucha intensidad,</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Inconvenientes : poca </a:t>
            </a:r>
            <a:r>
              <a:rPr lang="es-ES" b="0" i="0" u="none" strike="noStrike" baseline="0" dirty="0" smtClean="0">
                <a:solidFill>
                  <a:srgbClr val="000000"/>
                </a:solidFill>
                <a:latin typeface="Times New Roman"/>
              </a:rPr>
              <a:t>duración </a:t>
            </a:r>
            <a:r>
              <a:rPr lang="es-ES" b="0" i="0" u="none" strike="noStrike" baseline="0" dirty="0" smtClean="0">
                <a:solidFill>
                  <a:srgbClr val="000000"/>
                </a:solidFill>
                <a:latin typeface="Times New Roman"/>
              </a:rPr>
              <a:t>de la </a:t>
            </a:r>
            <a:r>
              <a:rPr lang="es-ES" b="0" i="0" u="none" strike="noStrike" baseline="0" dirty="0" smtClean="0">
                <a:solidFill>
                  <a:srgbClr val="000000"/>
                </a:solidFill>
                <a:latin typeface="Times New Roman"/>
              </a:rPr>
              <a:t>energía, </a:t>
            </a:r>
            <a:r>
              <a:rPr lang="es-ES" b="0" i="0" u="none" strike="noStrike" baseline="0" dirty="0" smtClean="0">
                <a:solidFill>
                  <a:srgbClr val="000000"/>
                </a:solidFill>
                <a:latin typeface="Times New Roman"/>
              </a:rPr>
              <a:t>productos de desecho.</a:t>
            </a:r>
          </a:p>
          <a:p>
            <a:endParaRPr lang="es-ES" b="0" i="0" u="none" strike="noStrike" baseline="0" dirty="0" smtClean="0">
              <a:solidFill>
                <a:srgbClr val="000000"/>
              </a:solidFill>
              <a:latin typeface="Times New Roman"/>
            </a:endParaRP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Aeróbica </a:t>
            </a:r>
            <a:r>
              <a:rPr lang="es-ES" b="0" i="0" u="none" strike="noStrike" baseline="0" dirty="0" smtClean="0">
                <a:solidFill>
                  <a:srgbClr val="000000"/>
                </a:solidFill>
                <a:latin typeface="Times New Roman"/>
              </a:rPr>
              <a:t>: en presencia de Oxigeno.</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Sustratos utilizados : Hidratos de Carbono </a:t>
            </a:r>
            <a:r>
              <a:rPr lang="es-ES" b="0" i="0" u="none" strike="noStrike" baseline="0" dirty="0" smtClean="0">
                <a:solidFill>
                  <a:srgbClr val="000000"/>
                </a:solidFill>
                <a:latin typeface="Times New Roman"/>
              </a:rPr>
              <a:t>(glucógeno) </a:t>
            </a:r>
            <a:r>
              <a:rPr lang="es-ES" b="0" i="0" u="none" strike="noStrike" baseline="0" dirty="0" smtClean="0">
                <a:solidFill>
                  <a:srgbClr val="000000"/>
                </a:solidFill>
                <a:latin typeface="Times New Roman"/>
              </a:rPr>
              <a:t>, </a:t>
            </a:r>
            <a:r>
              <a:rPr lang="es-ES" b="0" i="0" u="none" strike="noStrike" baseline="0" dirty="0" smtClean="0">
                <a:solidFill>
                  <a:srgbClr val="000000"/>
                </a:solidFill>
                <a:latin typeface="Times New Roman"/>
              </a:rPr>
              <a:t>Proteínas </a:t>
            </a:r>
            <a:r>
              <a:rPr lang="es-ES" b="0" i="0" u="none" strike="noStrike" baseline="0" dirty="0" smtClean="0">
                <a:solidFill>
                  <a:srgbClr val="000000"/>
                </a:solidFill>
                <a:latin typeface="Times New Roman"/>
              </a:rPr>
              <a:t>y Grasa.</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Ventajas : duradero y rentable, desechos en O2 y CO2</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Inconvenientes : lentitud de disponibilidad.</a:t>
            </a:r>
          </a:p>
          <a:p>
            <a:pPr marL="0" indent="0">
              <a:buNone/>
            </a:pPr>
            <a:endParaRPr lang="es-ES" dirty="0"/>
          </a:p>
        </p:txBody>
      </p:sp>
    </p:spTree>
    <p:extLst>
      <p:ext uri="{BB962C8B-B14F-4D97-AF65-F5344CB8AC3E}">
        <p14:creationId xmlns:p14="http://schemas.microsoft.com/office/powerpoint/2010/main" val="36260253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0" i="0" u="none" strike="noStrike" baseline="0" dirty="0" smtClean="0">
                <a:solidFill>
                  <a:srgbClr val="000000"/>
                </a:solidFill>
                <a:latin typeface="Times New Roman"/>
              </a:rPr>
              <a:t>Uso de los nutrientes en los diferentes sistemas energéticos.</a:t>
            </a:r>
            <a:endParaRPr lang="es-ES" dirty="0"/>
          </a:p>
        </p:txBody>
      </p:sp>
      <p:sp>
        <p:nvSpPr>
          <p:cNvPr id="3" name="2 Marcador de contenido"/>
          <p:cNvSpPr>
            <a:spLocks noGrp="1"/>
          </p:cNvSpPr>
          <p:nvPr>
            <p:ph sz="half" idx="1"/>
          </p:nvPr>
        </p:nvSpPr>
        <p:spPr/>
        <p:txBody>
          <a:bodyPr>
            <a:normAutofit fontScale="70000" lnSpcReduction="20000"/>
          </a:bodyPr>
          <a:lstStyle/>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Sistema : ATP -PC. Sustrato de </a:t>
            </a:r>
            <a:r>
              <a:rPr lang="es-ES" b="0" i="0" u="none" strike="noStrike" baseline="0" dirty="0" err="1" smtClean="0">
                <a:solidFill>
                  <a:srgbClr val="000000"/>
                </a:solidFill>
                <a:latin typeface="Times New Roman"/>
              </a:rPr>
              <a:t>fosfageno</a:t>
            </a:r>
            <a:r>
              <a:rPr lang="es-ES" b="0" i="0" u="none" strike="noStrike" baseline="0" dirty="0" smtClean="0">
                <a:solidFill>
                  <a:srgbClr val="000000"/>
                </a:solidFill>
                <a:latin typeface="Times New Roman"/>
              </a:rPr>
              <a:t> compuesto de P y Creatina. Repone ATP inmediato.</a:t>
            </a:r>
          </a:p>
          <a:p>
            <a:pPr marL="0" indent="0">
              <a:buNone/>
            </a:pPr>
            <a:endParaRPr lang="es-ES" b="0" i="0" u="none" strike="noStrike" baseline="0" dirty="0" smtClean="0">
              <a:solidFill>
                <a:srgbClr val="000000"/>
              </a:solidFill>
              <a:latin typeface="Times New Roman"/>
            </a:endParaRP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Sistema : GLUCOLISIS ANAE. Sustratos: glucosa sanguínea y glucógeno muscular y hepático.</a:t>
            </a:r>
          </a:p>
          <a:p>
            <a:pPr marL="0" indent="0">
              <a:buNone/>
            </a:pPr>
            <a:endParaRPr lang="es-ES" b="0" i="0" u="none" strike="noStrike" baseline="0" dirty="0" smtClean="0">
              <a:solidFill>
                <a:srgbClr val="000000"/>
              </a:solidFill>
              <a:latin typeface="Wingdings"/>
            </a:endParaRP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Sistema : GLUCOLISIS AER. Sustratos : glucógeno muscular. Puede </a:t>
            </a:r>
            <a:r>
              <a:rPr lang="es-ES" b="0" i="0" u="none" strike="noStrike" baseline="0" dirty="0" err="1" smtClean="0">
                <a:solidFill>
                  <a:srgbClr val="000000"/>
                </a:solidFill>
                <a:latin typeface="Times New Roman"/>
              </a:rPr>
              <a:t>tb</a:t>
            </a:r>
            <a:r>
              <a:rPr lang="es-ES" b="0" i="0" u="none" strike="noStrike" baseline="0" dirty="0" smtClean="0">
                <a:solidFill>
                  <a:srgbClr val="000000"/>
                </a:solidFill>
                <a:latin typeface="Times New Roman"/>
              </a:rPr>
              <a:t> hepático y </a:t>
            </a:r>
            <a:r>
              <a:rPr lang="es-ES" b="0" i="0" u="none" strike="noStrike" baseline="0" dirty="0" err="1" smtClean="0">
                <a:solidFill>
                  <a:srgbClr val="000000"/>
                </a:solidFill>
                <a:latin typeface="Times New Roman"/>
              </a:rPr>
              <a:t>gluc</a:t>
            </a:r>
            <a:r>
              <a:rPr lang="es-ES" b="0" i="0" u="none" strike="noStrike" baseline="0" dirty="0" smtClean="0">
                <a:solidFill>
                  <a:srgbClr val="000000"/>
                </a:solidFill>
                <a:latin typeface="Times New Roman"/>
              </a:rPr>
              <a:t>.</a:t>
            </a:r>
          </a:p>
          <a:p>
            <a:pPr marL="0" indent="0">
              <a:buNone/>
            </a:pPr>
            <a:endParaRPr lang="es-ES" b="0" i="0" u="none" strike="noStrike" baseline="0" dirty="0" smtClean="0">
              <a:solidFill>
                <a:srgbClr val="000000"/>
              </a:solidFill>
              <a:latin typeface="Wingdings"/>
            </a:endParaRP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Sistema : OXIDACION GRASA. Sustrato : tejido adiposo y grasa intramuscular. </a:t>
            </a:r>
          </a:p>
          <a:p>
            <a:pPr marL="0" indent="0">
              <a:buNone/>
            </a:pPr>
            <a:endParaRPr lang="es-ES" dirty="0"/>
          </a:p>
        </p:txBody>
      </p:sp>
      <p:sp>
        <p:nvSpPr>
          <p:cNvPr id="4" name="3 Marcador de contenido"/>
          <p:cNvSpPr>
            <a:spLocks noGrp="1"/>
          </p:cNvSpPr>
          <p:nvPr>
            <p:ph sz="half" idx="2"/>
          </p:nvPr>
        </p:nvSpPr>
        <p:spPr/>
        <p:txBody>
          <a:bodyPr>
            <a:normAutofit fontScale="70000" lnSpcReduction="20000"/>
          </a:bodyPr>
          <a:lstStyle/>
          <a:p>
            <a:pPr marL="0" indent="0">
              <a:buNone/>
            </a:pPr>
            <a:r>
              <a:rPr lang="es-ES" b="0" i="0" u="none" strike="noStrike" baseline="0" dirty="0" smtClean="0">
                <a:solidFill>
                  <a:srgbClr val="000000"/>
                </a:solidFill>
                <a:latin typeface="Times New Roman"/>
              </a:rPr>
              <a:t>•Duración : hasta 20 </a:t>
            </a:r>
            <a:r>
              <a:rPr lang="es-ES" b="0" i="0" u="none" strike="noStrike" baseline="0" dirty="0" err="1" smtClean="0">
                <a:solidFill>
                  <a:srgbClr val="000000"/>
                </a:solidFill>
                <a:latin typeface="Times New Roman"/>
              </a:rPr>
              <a:t>seg</a:t>
            </a:r>
            <a:r>
              <a:rPr lang="es-ES" b="0" i="0" u="none" strike="noStrike" baseline="0" dirty="0" smtClean="0">
                <a:solidFill>
                  <a:srgbClr val="000000"/>
                </a:solidFill>
                <a:latin typeface="Times New Roman"/>
              </a:rPr>
              <a:t>.</a:t>
            </a:r>
          </a:p>
          <a:p>
            <a:pPr marL="0" indent="0">
              <a:buNone/>
            </a:pPr>
            <a:r>
              <a:rPr lang="es-ES" b="0" i="0" u="none" strike="noStrike" baseline="0" dirty="0" smtClean="0">
                <a:solidFill>
                  <a:srgbClr val="000000"/>
                </a:solidFill>
                <a:latin typeface="Times New Roman"/>
              </a:rPr>
              <a:t>•Intensidad : máxima y submáxima.</a:t>
            </a:r>
          </a:p>
          <a:p>
            <a:pPr marL="0" indent="0">
              <a:buNone/>
            </a:pPr>
            <a:r>
              <a:rPr lang="es-ES" b="0" i="0" u="none" strike="noStrike" baseline="0" dirty="0" smtClean="0">
                <a:solidFill>
                  <a:srgbClr val="000000"/>
                </a:solidFill>
                <a:latin typeface="Times New Roman"/>
              </a:rPr>
              <a:t>•Energía : 1 ATP.</a:t>
            </a:r>
          </a:p>
          <a:p>
            <a:pPr marL="0" indent="0">
              <a:buNone/>
            </a:pPr>
            <a:endParaRPr lang="es-ES" sz="1100" b="0" i="0" u="none" strike="noStrike" baseline="0" dirty="0" smtClean="0">
              <a:solidFill>
                <a:srgbClr val="000000"/>
              </a:solidFill>
              <a:latin typeface="Times New Roman"/>
            </a:endParaRPr>
          </a:p>
          <a:p>
            <a:pPr marL="0" indent="0">
              <a:buNone/>
            </a:pPr>
            <a:r>
              <a:rPr lang="es-ES" b="0" i="0" u="none" strike="noStrike" baseline="0" dirty="0" smtClean="0">
                <a:solidFill>
                  <a:srgbClr val="000000"/>
                </a:solidFill>
                <a:latin typeface="Times New Roman"/>
              </a:rPr>
              <a:t>•Duración : hasta 3 min.</a:t>
            </a:r>
          </a:p>
          <a:p>
            <a:pPr marL="0" indent="0">
              <a:buNone/>
            </a:pPr>
            <a:r>
              <a:rPr lang="es-ES" b="0" i="0" u="none" strike="noStrike" baseline="0" dirty="0" smtClean="0">
                <a:solidFill>
                  <a:srgbClr val="000000"/>
                </a:solidFill>
                <a:latin typeface="Times New Roman"/>
              </a:rPr>
              <a:t>•Intensidad : submáxima.</a:t>
            </a:r>
          </a:p>
          <a:p>
            <a:pPr marL="0" indent="0">
              <a:buNone/>
            </a:pPr>
            <a:r>
              <a:rPr lang="es-ES" b="0" i="0" u="none" strike="noStrike" baseline="0" dirty="0" smtClean="0">
                <a:solidFill>
                  <a:srgbClr val="000000"/>
                </a:solidFill>
                <a:latin typeface="Times New Roman"/>
              </a:rPr>
              <a:t>•Energía : 2 -3 ATP.</a:t>
            </a:r>
          </a:p>
          <a:p>
            <a:pPr marL="0" indent="0">
              <a:buNone/>
            </a:pPr>
            <a:endParaRPr lang="es-ES" sz="1600" b="0" i="0" u="none" strike="noStrike" baseline="0" dirty="0" smtClean="0">
              <a:solidFill>
                <a:srgbClr val="000000"/>
              </a:solidFill>
              <a:latin typeface="Times New Roman"/>
            </a:endParaRPr>
          </a:p>
          <a:p>
            <a:pPr marL="0" indent="0">
              <a:buNone/>
            </a:pPr>
            <a:r>
              <a:rPr lang="es-ES" b="0" i="0" u="none" strike="noStrike" baseline="0" dirty="0" smtClean="0">
                <a:solidFill>
                  <a:srgbClr val="000000"/>
                </a:solidFill>
                <a:latin typeface="Times New Roman"/>
              </a:rPr>
              <a:t>•Duración : hasta 30 min (</a:t>
            </a:r>
            <a:r>
              <a:rPr lang="es-ES" b="0" i="0" u="none" strike="noStrike" baseline="0" dirty="0" err="1" smtClean="0">
                <a:solidFill>
                  <a:srgbClr val="000000"/>
                </a:solidFill>
                <a:latin typeface="Times New Roman"/>
              </a:rPr>
              <a:t>dep</a:t>
            </a:r>
            <a:r>
              <a:rPr lang="es-ES" b="0" i="0" u="none" strike="noStrike" baseline="0" dirty="0" smtClean="0">
                <a:solidFill>
                  <a:srgbClr val="000000"/>
                </a:solidFill>
                <a:latin typeface="Times New Roman"/>
              </a:rPr>
              <a:t> </a:t>
            </a:r>
            <a:r>
              <a:rPr lang="es-ES" b="0" i="0" u="none" strike="noStrike" baseline="0" dirty="0" err="1" smtClean="0">
                <a:solidFill>
                  <a:srgbClr val="000000"/>
                </a:solidFill>
                <a:latin typeface="Times New Roman"/>
              </a:rPr>
              <a:t>int</a:t>
            </a:r>
            <a:r>
              <a:rPr lang="es-ES" b="0" i="0" u="none" strike="noStrike" baseline="0" dirty="0" smtClean="0">
                <a:solidFill>
                  <a:srgbClr val="000000"/>
                </a:solidFill>
                <a:latin typeface="Times New Roman"/>
              </a:rPr>
              <a:t>)</a:t>
            </a:r>
          </a:p>
          <a:p>
            <a:pPr marL="0" indent="0">
              <a:buNone/>
            </a:pPr>
            <a:r>
              <a:rPr lang="es-ES" b="0" i="0" u="none" strike="noStrike" baseline="0" dirty="0" smtClean="0">
                <a:solidFill>
                  <a:srgbClr val="000000"/>
                </a:solidFill>
                <a:latin typeface="Times New Roman"/>
              </a:rPr>
              <a:t>•Intensidad : submáxima y media.</a:t>
            </a:r>
          </a:p>
          <a:p>
            <a:pPr marL="0" indent="0">
              <a:buNone/>
            </a:pPr>
            <a:r>
              <a:rPr lang="es-ES" b="0" i="0" u="none" strike="noStrike" baseline="0" dirty="0" smtClean="0">
                <a:solidFill>
                  <a:srgbClr val="000000"/>
                </a:solidFill>
                <a:latin typeface="Times New Roman"/>
              </a:rPr>
              <a:t>•Energía : 38 -39 ATP.</a:t>
            </a:r>
          </a:p>
          <a:p>
            <a:pPr marL="0" indent="0">
              <a:buNone/>
            </a:pPr>
            <a:endParaRPr lang="es-ES" sz="1600" b="0" i="0" u="none" strike="noStrike" baseline="0" dirty="0" smtClean="0">
              <a:solidFill>
                <a:srgbClr val="000000"/>
              </a:solidFill>
              <a:latin typeface="Times New Roman"/>
            </a:endParaRPr>
          </a:p>
          <a:p>
            <a:pPr marL="0" indent="0">
              <a:buNone/>
            </a:pPr>
            <a:r>
              <a:rPr lang="es-ES" b="0" i="0" u="none" strike="noStrike" baseline="0" dirty="0" smtClean="0">
                <a:solidFill>
                  <a:srgbClr val="000000"/>
                </a:solidFill>
                <a:latin typeface="Times New Roman"/>
              </a:rPr>
              <a:t>•Duración : ilimitada mientras O2.</a:t>
            </a:r>
          </a:p>
          <a:p>
            <a:pPr marL="0" indent="0">
              <a:buNone/>
            </a:pPr>
            <a:r>
              <a:rPr lang="es-ES" b="0" i="0" u="none" strike="noStrike" baseline="0" dirty="0" smtClean="0">
                <a:solidFill>
                  <a:srgbClr val="000000"/>
                </a:solidFill>
                <a:latin typeface="Times New Roman"/>
              </a:rPr>
              <a:t>•Intensidad : media a baja.</a:t>
            </a:r>
          </a:p>
          <a:p>
            <a:pPr marL="0" indent="0">
              <a:buNone/>
            </a:pPr>
            <a:r>
              <a:rPr lang="pt-BR" b="0" i="0" u="none" strike="noStrike" baseline="0" dirty="0" smtClean="0">
                <a:solidFill>
                  <a:srgbClr val="000000"/>
                </a:solidFill>
                <a:latin typeface="Times New Roman"/>
              </a:rPr>
              <a:t>•Energia 128 ATP (acido palmítico)</a:t>
            </a:r>
          </a:p>
          <a:p>
            <a:endParaRPr lang="es-ES" dirty="0"/>
          </a:p>
        </p:txBody>
      </p:sp>
    </p:spTree>
    <p:extLst>
      <p:ext uri="{BB962C8B-B14F-4D97-AF65-F5344CB8AC3E}">
        <p14:creationId xmlns:p14="http://schemas.microsoft.com/office/powerpoint/2010/main" val="4148498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0" i="0" u="none" strike="noStrike" baseline="0" dirty="0" smtClean="0">
                <a:solidFill>
                  <a:srgbClr val="000000"/>
                </a:solidFill>
                <a:latin typeface="Times New Roman"/>
              </a:rPr>
              <a:t>Uso de los nutrientes en los diferentes sistemas energéticos.</a:t>
            </a:r>
            <a:endParaRPr lang="es-ES" dirty="0"/>
          </a:p>
        </p:txBody>
      </p:sp>
      <p:sp>
        <p:nvSpPr>
          <p:cNvPr id="3" name="2 Marcador de contenido"/>
          <p:cNvSpPr>
            <a:spLocks noGrp="1"/>
          </p:cNvSpPr>
          <p:nvPr>
            <p:ph sz="half" idx="1"/>
          </p:nvPr>
        </p:nvSpPr>
        <p:spPr/>
        <p:txBody>
          <a:bodyPr>
            <a:normAutofit fontScale="85000" lnSpcReduction="20000"/>
          </a:bodyPr>
          <a:lstStyle/>
          <a:p>
            <a:pPr marL="0" indent="0">
              <a:buNone/>
            </a:pPr>
            <a:r>
              <a:rPr lang="es-ES" b="0" i="0" u="none" strike="noStrike" baseline="0" dirty="0" smtClean="0">
                <a:solidFill>
                  <a:srgbClr val="000000"/>
                </a:solidFill>
                <a:latin typeface="Wingdings"/>
              </a:rPr>
              <a:t></a:t>
            </a:r>
            <a:r>
              <a:rPr lang="es-ES" b="1" i="0" u="none" strike="noStrike" baseline="0" dirty="0" smtClean="0">
                <a:solidFill>
                  <a:srgbClr val="000000"/>
                </a:solidFill>
                <a:latin typeface="Times New Roman"/>
              </a:rPr>
              <a:t>Sistema : ATP -PC.</a:t>
            </a:r>
          </a:p>
          <a:p>
            <a:pPr marL="0" indent="0">
              <a:buNone/>
            </a:pPr>
            <a:endParaRPr lang="es-ES" b="0" i="0" u="none" strike="noStrike" baseline="0" dirty="0" smtClean="0">
              <a:solidFill>
                <a:srgbClr val="000000"/>
              </a:solidFill>
              <a:latin typeface="Times New Roman"/>
            </a:endParaRPr>
          </a:p>
          <a:p>
            <a:pPr marL="0" indent="0">
              <a:buNone/>
            </a:pPr>
            <a:r>
              <a:rPr lang="es-ES" b="0" i="0" u="none" strike="noStrike" baseline="0" dirty="0" smtClean="0">
                <a:solidFill>
                  <a:srgbClr val="000000"/>
                </a:solidFill>
                <a:latin typeface="Times New Roman"/>
              </a:rPr>
              <a:t>Sustrato de </a:t>
            </a:r>
            <a:r>
              <a:rPr lang="es-ES" b="0" i="0" u="none" strike="noStrike" baseline="0" dirty="0" err="1" smtClean="0">
                <a:solidFill>
                  <a:srgbClr val="000000"/>
                </a:solidFill>
                <a:latin typeface="Times New Roman"/>
              </a:rPr>
              <a:t>fosfageno</a:t>
            </a:r>
            <a:r>
              <a:rPr lang="es-ES" b="0" i="0" u="none" strike="noStrike" baseline="0" dirty="0" smtClean="0">
                <a:solidFill>
                  <a:srgbClr val="000000"/>
                </a:solidFill>
                <a:latin typeface="Times New Roman"/>
              </a:rPr>
              <a:t> compuesto de P y Creatina.</a:t>
            </a:r>
          </a:p>
          <a:p>
            <a:pPr marL="0" indent="0">
              <a:buNone/>
            </a:pPr>
            <a:r>
              <a:rPr lang="es-ES" b="0" i="0" u="none" strike="noStrike" baseline="0" dirty="0" smtClean="0">
                <a:solidFill>
                  <a:srgbClr val="000000"/>
                </a:solidFill>
                <a:latin typeface="Times New Roman"/>
              </a:rPr>
              <a:t>Repone ATP inmediato.</a:t>
            </a:r>
          </a:p>
          <a:p>
            <a:pPr marL="0" indent="0">
              <a:buNone/>
            </a:pPr>
            <a:endParaRPr lang="es-ES" b="0" i="0" u="none" strike="noStrike" baseline="0" dirty="0" smtClean="0">
              <a:solidFill>
                <a:srgbClr val="000000"/>
              </a:solidFill>
              <a:latin typeface="Times New Roman"/>
            </a:endParaRPr>
          </a:p>
          <a:p>
            <a:pPr marL="0" indent="0">
              <a:buNone/>
            </a:pPr>
            <a:r>
              <a:rPr lang="es-ES" b="0" i="0" u="none" strike="noStrike" baseline="0" dirty="0" smtClean="0">
                <a:solidFill>
                  <a:srgbClr val="000000"/>
                </a:solidFill>
                <a:latin typeface="Times New Roman"/>
              </a:rPr>
              <a:t>•Duración: hasta 20 </a:t>
            </a:r>
            <a:r>
              <a:rPr lang="es-ES" b="0" i="0" u="none" strike="noStrike" baseline="0" dirty="0" err="1" smtClean="0">
                <a:solidFill>
                  <a:srgbClr val="000000"/>
                </a:solidFill>
                <a:latin typeface="Times New Roman"/>
              </a:rPr>
              <a:t>seg</a:t>
            </a:r>
            <a:r>
              <a:rPr lang="es-ES" b="0" i="0" u="none" strike="noStrike" baseline="0" dirty="0" smtClean="0">
                <a:solidFill>
                  <a:srgbClr val="000000"/>
                </a:solidFill>
                <a:latin typeface="Times New Roman"/>
              </a:rPr>
              <a:t>.</a:t>
            </a:r>
          </a:p>
          <a:p>
            <a:pPr marL="0" indent="0">
              <a:buNone/>
            </a:pPr>
            <a:endParaRPr lang="es-ES" b="0" i="0" u="none" strike="noStrike" baseline="0" dirty="0" smtClean="0">
              <a:solidFill>
                <a:srgbClr val="000000"/>
              </a:solidFill>
              <a:latin typeface="Times New Roman"/>
            </a:endParaRPr>
          </a:p>
          <a:p>
            <a:pPr marL="0" indent="0">
              <a:buNone/>
            </a:pPr>
            <a:r>
              <a:rPr lang="es-ES" b="0" i="0" u="none" strike="noStrike" baseline="0" dirty="0" smtClean="0">
                <a:solidFill>
                  <a:srgbClr val="000000"/>
                </a:solidFill>
                <a:latin typeface="Times New Roman"/>
              </a:rPr>
              <a:t>•Intensidad: máxima y submáxima.</a:t>
            </a:r>
          </a:p>
          <a:p>
            <a:pPr marL="0" indent="0">
              <a:buNone/>
            </a:pPr>
            <a:endParaRPr lang="es-ES" b="0" i="0" u="none" strike="noStrike" baseline="0" dirty="0" smtClean="0">
              <a:solidFill>
                <a:srgbClr val="000000"/>
              </a:solidFill>
              <a:latin typeface="Times New Roman"/>
            </a:endParaRPr>
          </a:p>
          <a:p>
            <a:pPr marL="0" indent="0">
              <a:buNone/>
            </a:pPr>
            <a:r>
              <a:rPr lang="es-ES" b="0" i="0" u="none" strike="noStrike" baseline="0" dirty="0" smtClean="0">
                <a:solidFill>
                  <a:srgbClr val="000000"/>
                </a:solidFill>
                <a:latin typeface="Times New Roman"/>
              </a:rPr>
              <a:t>•Energía: 1 ATP</a:t>
            </a:r>
          </a:p>
          <a:p>
            <a:endParaRPr lang="es-ES" dirty="0"/>
          </a:p>
        </p:txBody>
      </p:sp>
      <p:pic>
        <p:nvPicPr>
          <p:cNvPr id="102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597257" y="1798790"/>
            <a:ext cx="1575145" cy="1702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1913" y="2636913"/>
            <a:ext cx="2025260" cy="1366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6724" y="3712550"/>
            <a:ext cx="2280649" cy="1660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2928" y="4254784"/>
            <a:ext cx="1401241" cy="1622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98193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0" i="0" u="none" strike="noStrike" baseline="0" dirty="0" smtClean="0">
                <a:solidFill>
                  <a:srgbClr val="000000"/>
                </a:solidFill>
                <a:latin typeface="Times New Roman"/>
              </a:rPr>
              <a:t>Uso de los nutrientes en los diferentes sistemas energéticos.</a:t>
            </a:r>
            <a:endParaRPr lang="es-ES" dirty="0"/>
          </a:p>
        </p:txBody>
      </p:sp>
      <p:sp>
        <p:nvSpPr>
          <p:cNvPr id="3" name="2 Marcador de contenido"/>
          <p:cNvSpPr>
            <a:spLocks noGrp="1"/>
          </p:cNvSpPr>
          <p:nvPr>
            <p:ph sz="half" idx="1"/>
          </p:nvPr>
        </p:nvSpPr>
        <p:spPr/>
        <p:txBody>
          <a:bodyPr>
            <a:normAutofit fontScale="85000" lnSpcReduction="20000"/>
          </a:bodyPr>
          <a:lstStyle/>
          <a:p>
            <a:pPr marL="0" indent="0">
              <a:buNone/>
            </a:pPr>
            <a:r>
              <a:rPr lang="es-ES" b="0" i="0" u="none" strike="noStrike" baseline="0" dirty="0" smtClean="0">
                <a:solidFill>
                  <a:srgbClr val="000000"/>
                </a:solidFill>
                <a:latin typeface="Wingdings"/>
              </a:rPr>
              <a:t></a:t>
            </a:r>
            <a:r>
              <a:rPr lang="es-ES" b="1" i="0" u="none" strike="noStrike" baseline="0" dirty="0" smtClean="0">
                <a:solidFill>
                  <a:srgbClr val="000000"/>
                </a:solidFill>
                <a:latin typeface="Times New Roman"/>
              </a:rPr>
              <a:t>Sistema : GLUCOLISIS ANAERÓBICA</a:t>
            </a:r>
          </a:p>
          <a:p>
            <a:pPr marL="0" indent="0">
              <a:buNone/>
            </a:pPr>
            <a:endParaRPr lang="es-ES" b="0" i="0" u="none" strike="noStrike" baseline="0" dirty="0" smtClean="0">
              <a:solidFill>
                <a:srgbClr val="000000"/>
              </a:solidFill>
              <a:latin typeface="Times New Roman"/>
            </a:endParaRPr>
          </a:p>
          <a:p>
            <a:pPr marL="0" indent="0">
              <a:buNone/>
            </a:pPr>
            <a:r>
              <a:rPr lang="es-ES" b="0" i="0" u="none" strike="noStrike" baseline="0" dirty="0" smtClean="0">
                <a:solidFill>
                  <a:srgbClr val="000000"/>
                </a:solidFill>
                <a:latin typeface="Times New Roman"/>
              </a:rPr>
              <a:t>•Sustratos: glucosa sanguínea y glucógeno muscular y hepático.</a:t>
            </a:r>
          </a:p>
          <a:p>
            <a:pPr marL="0" indent="0">
              <a:buNone/>
            </a:pPr>
            <a:endParaRPr lang="es-ES" b="0" i="0" u="none" strike="noStrike" baseline="0" dirty="0" smtClean="0">
              <a:solidFill>
                <a:srgbClr val="000000"/>
              </a:solidFill>
              <a:latin typeface="Times New Roman"/>
            </a:endParaRPr>
          </a:p>
          <a:p>
            <a:pPr marL="0" indent="0">
              <a:buNone/>
            </a:pPr>
            <a:r>
              <a:rPr lang="es-ES" b="0" i="0" u="none" strike="noStrike" baseline="0" dirty="0" smtClean="0">
                <a:solidFill>
                  <a:srgbClr val="000000"/>
                </a:solidFill>
                <a:latin typeface="Times New Roman"/>
              </a:rPr>
              <a:t>•Duración: hasta 3 min.</a:t>
            </a:r>
          </a:p>
          <a:p>
            <a:pPr marL="0" indent="0">
              <a:buNone/>
            </a:pPr>
            <a:endParaRPr lang="es-ES" b="0" i="0" u="none" strike="noStrike" baseline="0" dirty="0" smtClean="0">
              <a:solidFill>
                <a:srgbClr val="000000"/>
              </a:solidFill>
              <a:latin typeface="Times New Roman"/>
            </a:endParaRPr>
          </a:p>
          <a:p>
            <a:pPr marL="0" indent="0">
              <a:buNone/>
            </a:pPr>
            <a:r>
              <a:rPr lang="es-ES" b="0" i="0" u="none" strike="noStrike" baseline="0" dirty="0" smtClean="0">
                <a:solidFill>
                  <a:srgbClr val="000000"/>
                </a:solidFill>
                <a:latin typeface="Times New Roman"/>
              </a:rPr>
              <a:t>•Intensidad: submáxima.</a:t>
            </a:r>
          </a:p>
          <a:p>
            <a:endParaRPr lang="es-ES" b="0" i="0" u="none" strike="noStrike" baseline="0" dirty="0" smtClean="0">
              <a:solidFill>
                <a:srgbClr val="000000"/>
              </a:solidFill>
              <a:latin typeface="Times New Roman"/>
            </a:endParaRPr>
          </a:p>
          <a:p>
            <a:pPr marL="0" indent="0">
              <a:buNone/>
            </a:pPr>
            <a:r>
              <a:rPr lang="es-ES" b="0" i="0" u="none" strike="noStrike" baseline="0" dirty="0" smtClean="0">
                <a:solidFill>
                  <a:srgbClr val="000000"/>
                </a:solidFill>
                <a:latin typeface="Times New Roman"/>
              </a:rPr>
              <a:t>•Energía: 2 -3 ATP. </a:t>
            </a:r>
          </a:p>
          <a:p>
            <a:pPr marL="0" indent="0">
              <a:buNone/>
            </a:pPr>
            <a:endParaRPr lang="es-ES" dirty="0"/>
          </a:p>
        </p:txBody>
      </p:sp>
      <p:pic>
        <p:nvPicPr>
          <p:cNvPr id="205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248541" y="1600202"/>
            <a:ext cx="2070891" cy="2836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4012" y="1988840"/>
            <a:ext cx="1762205" cy="2680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32909" y="4149080"/>
            <a:ext cx="1895475" cy="189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22524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0" i="0" u="none" strike="noStrike" baseline="0" dirty="0" smtClean="0">
                <a:solidFill>
                  <a:srgbClr val="000000"/>
                </a:solidFill>
                <a:latin typeface="Times New Roman"/>
              </a:rPr>
              <a:t>Uso de los nutrientes en los diferentes sistemas energéticos.</a:t>
            </a:r>
            <a:endParaRPr lang="es-ES" dirty="0"/>
          </a:p>
        </p:txBody>
      </p:sp>
      <p:sp>
        <p:nvSpPr>
          <p:cNvPr id="3" name="2 Marcador de contenido"/>
          <p:cNvSpPr>
            <a:spLocks noGrp="1"/>
          </p:cNvSpPr>
          <p:nvPr>
            <p:ph sz="half" idx="1"/>
          </p:nvPr>
        </p:nvSpPr>
        <p:spPr/>
        <p:txBody>
          <a:bodyPr>
            <a:noAutofit/>
          </a:bodyPr>
          <a:lstStyle/>
          <a:p>
            <a:pPr marL="0" indent="0">
              <a:buNone/>
            </a:pPr>
            <a:r>
              <a:rPr lang="es-ES" sz="2300" b="0" i="0" u="none" strike="noStrike" baseline="0" dirty="0" smtClean="0">
                <a:solidFill>
                  <a:srgbClr val="000000"/>
                </a:solidFill>
                <a:latin typeface="Wingdings"/>
              </a:rPr>
              <a:t></a:t>
            </a:r>
            <a:r>
              <a:rPr lang="es-ES" sz="2300" b="1" i="0" u="none" strike="noStrike" baseline="0" dirty="0" smtClean="0">
                <a:solidFill>
                  <a:srgbClr val="000000"/>
                </a:solidFill>
                <a:latin typeface="Times New Roman"/>
              </a:rPr>
              <a:t>Sistema : GLUCOLISIS AERÓBICA </a:t>
            </a:r>
          </a:p>
          <a:p>
            <a:pPr marL="0" indent="0">
              <a:buNone/>
            </a:pPr>
            <a:endParaRPr lang="es-ES" sz="1000" b="0" i="0" u="none" strike="noStrike" baseline="0" dirty="0" smtClean="0">
              <a:solidFill>
                <a:srgbClr val="000000"/>
              </a:solidFill>
              <a:latin typeface="Times New Roman"/>
            </a:endParaRPr>
          </a:p>
          <a:p>
            <a:pPr marL="0" indent="0">
              <a:buNone/>
            </a:pPr>
            <a:r>
              <a:rPr lang="es-ES" sz="2300" b="0" i="0" u="none" strike="noStrike" baseline="0" dirty="0" smtClean="0">
                <a:solidFill>
                  <a:srgbClr val="000000"/>
                </a:solidFill>
                <a:latin typeface="Times New Roman"/>
              </a:rPr>
              <a:t>•Sustratos : glucógeno muscular. Puede </a:t>
            </a:r>
            <a:r>
              <a:rPr lang="es-ES" sz="2300" b="0" i="0" u="none" strike="noStrike" baseline="0" dirty="0" err="1" smtClean="0">
                <a:solidFill>
                  <a:srgbClr val="000000"/>
                </a:solidFill>
                <a:latin typeface="Times New Roman"/>
              </a:rPr>
              <a:t>tb</a:t>
            </a:r>
            <a:r>
              <a:rPr lang="es-ES" sz="2300" b="0" i="0" u="none" strike="noStrike" baseline="0" dirty="0" smtClean="0">
                <a:solidFill>
                  <a:srgbClr val="000000"/>
                </a:solidFill>
                <a:latin typeface="Times New Roman"/>
              </a:rPr>
              <a:t> hepático y </a:t>
            </a:r>
            <a:r>
              <a:rPr lang="es-ES" sz="2300" b="0" i="0" u="none" strike="noStrike" baseline="0" dirty="0" err="1" smtClean="0">
                <a:solidFill>
                  <a:srgbClr val="000000"/>
                </a:solidFill>
                <a:latin typeface="Times New Roman"/>
              </a:rPr>
              <a:t>gluc</a:t>
            </a:r>
            <a:r>
              <a:rPr lang="es-ES" sz="2300" b="0" i="0" u="none" strike="noStrike" baseline="0" dirty="0" smtClean="0">
                <a:solidFill>
                  <a:srgbClr val="000000"/>
                </a:solidFill>
                <a:latin typeface="Times New Roman"/>
              </a:rPr>
              <a:t>.</a:t>
            </a:r>
          </a:p>
          <a:p>
            <a:pPr marL="0" indent="0">
              <a:buNone/>
            </a:pPr>
            <a:endParaRPr lang="es-ES" sz="1000" b="0" i="0" u="none" strike="noStrike" baseline="0" dirty="0" smtClean="0">
              <a:solidFill>
                <a:srgbClr val="000000"/>
              </a:solidFill>
              <a:latin typeface="Times New Roman"/>
            </a:endParaRPr>
          </a:p>
          <a:p>
            <a:pPr marL="0" indent="0">
              <a:buNone/>
            </a:pPr>
            <a:r>
              <a:rPr lang="es-ES" sz="2300" b="0" i="0" u="none" strike="noStrike" baseline="0" dirty="0" smtClean="0">
                <a:solidFill>
                  <a:srgbClr val="000000"/>
                </a:solidFill>
                <a:latin typeface="Times New Roman"/>
              </a:rPr>
              <a:t>•Duración: hasta 30 min (</a:t>
            </a:r>
            <a:r>
              <a:rPr lang="es-ES" sz="2300" b="0" i="0" u="none" strike="noStrike" baseline="0" dirty="0" err="1" smtClean="0">
                <a:solidFill>
                  <a:srgbClr val="000000"/>
                </a:solidFill>
                <a:latin typeface="Times New Roman"/>
              </a:rPr>
              <a:t>dep</a:t>
            </a:r>
            <a:r>
              <a:rPr lang="es-ES" sz="2300" b="0" i="0" u="none" strike="noStrike" baseline="0" dirty="0" smtClean="0">
                <a:solidFill>
                  <a:srgbClr val="000000"/>
                </a:solidFill>
                <a:latin typeface="Times New Roman"/>
              </a:rPr>
              <a:t> </a:t>
            </a:r>
            <a:r>
              <a:rPr lang="es-ES" sz="2300" b="0" i="0" u="none" strike="noStrike" baseline="0" dirty="0" err="1" smtClean="0">
                <a:solidFill>
                  <a:srgbClr val="000000"/>
                </a:solidFill>
                <a:latin typeface="Times New Roman"/>
              </a:rPr>
              <a:t>int</a:t>
            </a:r>
            <a:r>
              <a:rPr lang="es-ES" sz="2300" b="0" i="0" u="none" strike="noStrike" baseline="0" dirty="0" smtClean="0">
                <a:solidFill>
                  <a:srgbClr val="000000"/>
                </a:solidFill>
                <a:latin typeface="Times New Roman"/>
              </a:rPr>
              <a:t>)</a:t>
            </a:r>
          </a:p>
          <a:p>
            <a:pPr marL="0" indent="0">
              <a:buNone/>
            </a:pPr>
            <a:endParaRPr lang="es-ES" sz="1000" b="0" i="0" u="none" strike="noStrike" baseline="0" dirty="0" smtClean="0">
              <a:solidFill>
                <a:srgbClr val="000000"/>
              </a:solidFill>
              <a:latin typeface="Times New Roman"/>
            </a:endParaRPr>
          </a:p>
          <a:p>
            <a:pPr marL="0" indent="0">
              <a:buNone/>
            </a:pPr>
            <a:r>
              <a:rPr lang="es-ES" sz="2300" b="0" i="0" u="none" strike="noStrike" baseline="0" dirty="0" smtClean="0">
                <a:solidFill>
                  <a:srgbClr val="000000"/>
                </a:solidFill>
                <a:latin typeface="Times New Roman"/>
              </a:rPr>
              <a:t>•Intensidad: submáxima y media.</a:t>
            </a:r>
          </a:p>
          <a:p>
            <a:pPr marL="0" indent="0">
              <a:buNone/>
            </a:pPr>
            <a:endParaRPr lang="es-ES" sz="1000" b="0" i="0" u="none" strike="noStrike" baseline="0" dirty="0" smtClean="0">
              <a:solidFill>
                <a:srgbClr val="000000"/>
              </a:solidFill>
              <a:latin typeface="Times New Roman"/>
            </a:endParaRPr>
          </a:p>
          <a:p>
            <a:pPr marL="0" indent="0">
              <a:buNone/>
            </a:pPr>
            <a:r>
              <a:rPr lang="es-ES" sz="2300" b="0" i="0" u="none" strike="noStrike" baseline="0" dirty="0" smtClean="0">
                <a:solidFill>
                  <a:srgbClr val="000000"/>
                </a:solidFill>
                <a:latin typeface="Times New Roman"/>
              </a:rPr>
              <a:t>•</a:t>
            </a:r>
            <a:r>
              <a:rPr lang="es-ES" sz="2300" b="0" i="0" u="none" strike="noStrike" baseline="0" dirty="0" err="1" smtClean="0">
                <a:solidFill>
                  <a:srgbClr val="000000"/>
                </a:solidFill>
                <a:latin typeface="Times New Roman"/>
              </a:rPr>
              <a:t>Energia</a:t>
            </a:r>
            <a:r>
              <a:rPr lang="es-ES" sz="2300" b="0" i="0" u="none" strike="noStrike" baseline="0" dirty="0" smtClean="0">
                <a:solidFill>
                  <a:srgbClr val="000000"/>
                </a:solidFill>
                <a:latin typeface="Times New Roman"/>
              </a:rPr>
              <a:t>: 38 -39 ATP.</a:t>
            </a:r>
          </a:p>
        </p:txBody>
      </p:sp>
      <p:pic>
        <p:nvPicPr>
          <p:cNvPr id="307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24583" y="1817979"/>
            <a:ext cx="1740224" cy="254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a:extLst>
              <a:ext uri="{28A0092B-C50C-407E-A947-70E740481C1C}">
                <a14:useLocalDpi xmlns:a14="http://schemas.microsoft.com/office/drawing/2010/main" val="0"/>
              </a:ext>
            </a:extLst>
          </a:blip>
          <a:srcRect/>
          <a:stretch>
            <a:fillRect/>
          </a:stretch>
        </p:blipFill>
        <p:spPr bwMode="auto">
          <a:xfrm>
            <a:off x="4572000" y="2276872"/>
            <a:ext cx="1816397" cy="2230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a:extLst>
              <a:ext uri="{28A0092B-C50C-407E-A947-70E740481C1C}">
                <a14:useLocalDpi xmlns:a14="http://schemas.microsoft.com/office/drawing/2010/main" val="0"/>
              </a:ext>
            </a:extLst>
          </a:blip>
          <a:srcRect/>
          <a:stretch>
            <a:fillRect/>
          </a:stretch>
        </p:blipFill>
        <p:spPr bwMode="auto">
          <a:xfrm>
            <a:off x="5148066" y="4221089"/>
            <a:ext cx="3076575" cy="200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76537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0" i="0" u="none" strike="noStrike" baseline="0" dirty="0" smtClean="0">
                <a:solidFill>
                  <a:srgbClr val="000000"/>
                </a:solidFill>
                <a:latin typeface="Times New Roman"/>
              </a:rPr>
              <a:t>Uso de los nutrientes en los diferentes sistemas energéticos.</a:t>
            </a:r>
            <a:endParaRPr lang="es-ES" dirty="0"/>
          </a:p>
        </p:txBody>
      </p:sp>
      <p:sp>
        <p:nvSpPr>
          <p:cNvPr id="3" name="2 Marcador de contenido"/>
          <p:cNvSpPr>
            <a:spLocks noGrp="1"/>
          </p:cNvSpPr>
          <p:nvPr>
            <p:ph sz="half" idx="1"/>
          </p:nvPr>
        </p:nvSpPr>
        <p:spPr/>
        <p:txBody>
          <a:bodyPr>
            <a:normAutofit fontScale="85000" lnSpcReduction="20000"/>
          </a:bodyPr>
          <a:lstStyle/>
          <a:p>
            <a:pPr marL="0" indent="0">
              <a:buNone/>
            </a:pPr>
            <a:r>
              <a:rPr lang="es-ES" b="0" i="0" u="none" strike="noStrike" baseline="0" dirty="0" smtClean="0">
                <a:solidFill>
                  <a:srgbClr val="000000"/>
                </a:solidFill>
                <a:latin typeface="Wingdings"/>
              </a:rPr>
              <a:t></a:t>
            </a:r>
            <a:r>
              <a:rPr lang="es-ES" b="1" i="0" u="none" strike="noStrike" baseline="0" dirty="0" smtClean="0">
                <a:solidFill>
                  <a:srgbClr val="000000"/>
                </a:solidFill>
                <a:latin typeface="Times New Roman"/>
              </a:rPr>
              <a:t>Sistema : OXIDACION GRASA</a:t>
            </a:r>
            <a:r>
              <a:rPr lang="es-ES" b="0" i="0" u="none" strike="noStrike" baseline="0" dirty="0" smtClean="0">
                <a:solidFill>
                  <a:srgbClr val="000000"/>
                </a:solidFill>
                <a:latin typeface="Times New Roman"/>
              </a:rPr>
              <a:t>. </a:t>
            </a:r>
          </a:p>
          <a:p>
            <a:pPr marL="0" indent="0">
              <a:buNone/>
            </a:pPr>
            <a:endParaRPr lang="es-ES" b="0" i="0" u="none" strike="noStrike" baseline="0" dirty="0" smtClean="0">
              <a:solidFill>
                <a:srgbClr val="000000"/>
              </a:solidFill>
              <a:latin typeface="Times New Roman"/>
            </a:endParaRPr>
          </a:p>
          <a:p>
            <a:pPr marL="0" indent="0">
              <a:buNone/>
            </a:pPr>
            <a:r>
              <a:rPr lang="es-ES" b="0" i="0" u="none" strike="noStrike" baseline="0" dirty="0" smtClean="0">
                <a:solidFill>
                  <a:srgbClr val="000000"/>
                </a:solidFill>
                <a:latin typeface="Times New Roman"/>
              </a:rPr>
              <a:t>•Sustrato: tejido adiposo y grasa intramuscular.</a:t>
            </a:r>
          </a:p>
          <a:p>
            <a:pPr marL="0" indent="0">
              <a:buNone/>
            </a:pPr>
            <a:endParaRPr lang="es-ES" b="0" i="0" u="none" strike="noStrike" baseline="0" dirty="0" smtClean="0">
              <a:solidFill>
                <a:srgbClr val="000000"/>
              </a:solidFill>
              <a:latin typeface="Times New Roman"/>
            </a:endParaRPr>
          </a:p>
          <a:p>
            <a:pPr marL="0" indent="0">
              <a:buNone/>
            </a:pPr>
            <a:r>
              <a:rPr lang="es-ES" b="0" i="0" u="none" strike="noStrike" baseline="0" dirty="0" smtClean="0">
                <a:solidFill>
                  <a:srgbClr val="000000"/>
                </a:solidFill>
                <a:latin typeface="Times New Roman"/>
              </a:rPr>
              <a:t>•Duración: ilimitada mientras O2.</a:t>
            </a:r>
          </a:p>
          <a:p>
            <a:pPr marL="0" indent="0">
              <a:buNone/>
            </a:pPr>
            <a:endParaRPr lang="es-ES" b="0" i="0" u="none" strike="noStrike" baseline="0" dirty="0" smtClean="0">
              <a:solidFill>
                <a:srgbClr val="000000"/>
              </a:solidFill>
              <a:latin typeface="Times New Roman"/>
            </a:endParaRPr>
          </a:p>
          <a:p>
            <a:pPr marL="0" indent="0">
              <a:buNone/>
            </a:pPr>
            <a:r>
              <a:rPr lang="es-ES" b="0" i="0" u="none" strike="noStrike" baseline="0" dirty="0" smtClean="0">
                <a:solidFill>
                  <a:srgbClr val="000000"/>
                </a:solidFill>
                <a:latin typeface="Times New Roman"/>
              </a:rPr>
              <a:t>•Intensidad: media a baja.</a:t>
            </a:r>
          </a:p>
          <a:p>
            <a:endParaRPr lang="es-ES" b="0" i="0" u="none" strike="noStrike" baseline="0" dirty="0" smtClean="0">
              <a:solidFill>
                <a:srgbClr val="000000"/>
              </a:solidFill>
              <a:latin typeface="Times New Roman"/>
            </a:endParaRPr>
          </a:p>
          <a:p>
            <a:pPr marL="0" indent="0">
              <a:buNone/>
            </a:pPr>
            <a:r>
              <a:rPr lang="pt-BR" b="0" i="0" u="none" strike="noStrike" baseline="0" dirty="0" smtClean="0">
                <a:solidFill>
                  <a:srgbClr val="000000"/>
                </a:solidFill>
                <a:latin typeface="Times New Roman"/>
              </a:rPr>
              <a:t>•Energia 128 ATP (acido palmítico)</a:t>
            </a:r>
          </a:p>
          <a:p>
            <a:endParaRPr lang="es-ES" dirty="0"/>
          </a:p>
        </p:txBody>
      </p:sp>
      <p:sp>
        <p:nvSpPr>
          <p:cNvPr id="4" name="3 Marcador de contenido"/>
          <p:cNvSpPr>
            <a:spLocks noGrp="1"/>
          </p:cNvSpPr>
          <p:nvPr>
            <p:ph sz="half" idx="2"/>
          </p:nvPr>
        </p:nvSpPr>
        <p:spPr/>
        <p:txBody>
          <a:bodyPr>
            <a:normAutofit fontScale="85000" lnSpcReduction="20000"/>
          </a:bodyPr>
          <a:lstStyle/>
          <a:p>
            <a:endParaRPr lang="es-ES"/>
          </a:p>
        </p:txBody>
      </p:sp>
    </p:spTree>
    <p:extLst>
      <p:ext uri="{BB962C8B-B14F-4D97-AF65-F5344CB8AC3E}">
        <p14:creationId xmlns:p14="http://schemas.microsoft.com/office/powerpoint/2010/main" val="25958173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4000" b="0" i="0" u="none" strike="noStrike" baseline="0" dirty="0" smtClean="0">
                <a:solidFill>
                  <a:srgbClr val="000000"/>
                </a:solidFill>
                <a:latin typeface="Times New Roman"/>
              </a:rPr>
              <a:t>NTERCONVERSIÓN </a:t>
            </a:r>
            <a:r>
              <a:rPr lang="es-ES" b="0" i="0" u="none" strike="noStrike" baseline="0" dirty="0" smtClean="0">
                <a:solidFill>
                  <a:srgbClr val="000000"/>
                </a:solidFill>
                <a:latin typeface="Times New Roman"/>
              </a:rPr>
              <a:t>de los PRINCIPIOS INMEDIATOS</a:t>
            </a:r>
            <a:endParaRPr lang="es-ES"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98723" y="1600201"/>
            <a:ext cx="7746555"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97959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0" i="0" u="none" strike="noStrike" baseline="0" dirty="0" smtClean="0">
                <a:solidFill>
                  <a:srgbClr val="000000"/>
                </a:solidFill>
                <a:latin typeface="Times New Roman"/>
              </a:rPr>
              <a:t>Clasificación funcional de los ejercicios.</a:t>
            </a:r>
            <a:endParaRPr lang="es-ES" dirty="0"/>
          </a:p>
        </p:txBody>
      </p:sp>
      <p:sp>
        <p:nvSpPr>
          <p:cNvPr id="3" name="2 Marcador de contenido"/>
          <p:cNvSpPr>
            <a:spLocks noGrp="1"/>
          </p:cNvSpPr>
          <p:nvPr>
            <p:ph idx="1"/>
          </p:nvPr>
        </p:nvSpPr>
        <p:spPr/>
        <p:txBody>
          <a:bodyPr>
            <a:noAutofit/>
          </a:bodyPr>
          <a:lstStyle/>
          <a:p>
            <a:pPr marL="0" indent="0">
              <a:buNone/>
            </a:pPr>
            <a:r>
              <a:rPr lang="es-ES" sz="1800" b="0" i="0" u="none" strike="noStrike" baseline="0" dirty="0" smtClean="0">
                <a:solidFill>
                  <a:srgbClr val="000000"/>
                </a:solidFill>
                <a:latin typeface="Wingdings"/>
              </a:rPr>
              <a:t></a:t>
            </a:r>
            <a:r>
              <a:rPr lang="es-ES" sz="1800" b="0" i="0" u="none" strike="noStrike" baseline="0" dirty="0" smtClean="0">
                <a:solidFill>
                  <a:srgbClr val="000000"/>
                </a:solidFill>
                <a:latin typeface="Times New Roman"/>
              </a:rPr>
              <a:t>CARACTERISTICAS de los EJERCICIOS</a:t>
            </a:r>
          </a:p>
          <a:p>
            <a:pPr marL="0" indent="0">
              <a:buNone/>
            </a:pPr>
            <a:r>
              <a:rPr lang="es-ES" sz="1800" b="0" i="0" u="none" strike="noStrike" baseline="0" dirty="0" smtClean="0">
                <a:solidFill>
                  <a:srgbClr val="000000"/>
                </a:solidFill>
                <a:latin typeface="Wingdings"/>
              </a:rPr>
              <a:t></a:t>
            </a:r>
            <a:r>
              <a:rPr lang="es-ES" sz="1800" b="0" i="0" u="none" strike="noStrike" baseline="0" dirty="0" smtClean="0">
                <a:solidFill>
                  <a:srgbClr val="000000"/>
                </a:solidFill>
                <a:latin typeface="Times New Roman"/>
              </a:rPr>
              <a:t>Clasificación moderna : </a:t>
            </a:r>
          </a:p>
          <a:p>
            <a:pPr marL="0" indent="0">
              <a:buNone/>
            </a:pPr>
            <a:r>
              <a:rPr lang="es-ES" sz="1800" b="0" i="0" u="none" strike="noStrike" baseline="0" dirty="0" smtClean="0">
                <a:solidFill>
                  <a:srgbClr val="000000"/>
                </a:solidFill>
                <a:latin typeface="Wingdings"/>
              </a:rPr>
              <a:t></a:t>
            </a:r>
            <a:r>
              <a:rPr lang="es-ES" sz="1800" b="0" i="0" u="none" strike="noStrike" baseline="0" dirty="0" smtClean="0">
                <a:solidFill>
                  <a:srgbClr val="000000"/>
                </a:solidFill>
                <a:latin typeface="Times New Roman"/>
              </a:rPr>
              <a:t>de Fuerza (contra resistencia, </a:t>
            </a:r>
            <a:r>
              <a:rPr lang="es-ES" sz="1800" b="0" i="0" u="none" strike="noStrike" baseline="0" dirty="0" err="1" smtClean="0">
                <a:solidFill>
                  <a:srgbClr val="000000"/>
                </a:solidFill>
                <a:latin typeface="Times New Roman"/>
              </a:rPr>
              <a:t>resistance</a:t>
            </a:r>
            <a:r>
              <a:rPr lang="es-ES" sz="1800" b="0" i="0" u="none" strike="noStrike" baseline="0" dirty="0" smtClean="0">
                <a:solidFill>
                  <a:srgbClr val="000000"/>
                </a:solidFill>
                <a:latin typeface="Times New Roman"/>
              </a:rPr>
              <a:t> training) Anaeróbicos </a:t>
            </a:r>
            <a:r>
              <a:rPr lang="es-ES" sz="1800" b="0" i="0" u="none" strike="noStrike" baseline="0" dirty="0" err="1" smtClean="0">
                <a:solidFill>
                  <a:srgbClr val="000000"/>
                </a:solidFill>
                <a:latin typeface="Times New Roman"/>
              </a:rPr>
              <a:t>alact</a:t>
            </a:r>
            <a:r>
              <a:rPr lang="es-ES" sz="1800" b="0" i="0" u="none" strike="noStrike" baseline="0" dirty="0" smtClean="0">
                <a:solidFill>
                  <a:srgbClr val="000000"/>
                </a:solidFill>
                <a:latin typeface="Times New Roman"/>
              </a:rPr>
              <a:t> y </a:t>
            </a:r>
            <a:r>
              <a:rPr lang="es-ES" sz="1800" b="0" i="0" u="none" strike="noStrike" baseline="0" dirty="0" err="1" smtClean="0">
                <a:solidFill>
                  <a:srgbClr val="000000"/>
                </a:solidFill>
                <a:latin typeface="Times New Roman"/>
              </a:rPr>
              <a:t>lact</a:t>
            </a:r>
            <a:r>
              <a:rPr lang="es-ES" sz="1800" b="0" i="0" u="none" strike="noStrike" baseline="0" dirty="0" smtClean="0">
                <a:solidFill>
                  <a:srgbClr val="000000"/>
                </a:solidFill>
                <a:latin typeface="Times New Roman"/>
              </a:rPr>
              <a:t>.</a:t>
            </a:r>
          </a:p>
          <a:p>
            <a:pPr marL="0" indent="0">
              <a:buNone/>
            </a:pPr>
            <a:r>
              <a:rPr lang="es-ES" sz="1800" b="0" i="0" u="none" strike="noStrike" baseline="0" dirty="0" smtClean="0">
                <a:solidFill>
                  <a:srgbClr val="000000"/>
                </a:solidFill>
                <a:latin typeface="Wingdings"/>
              </a:rPr>
              <a:t></a:t>
            </a:r>
            <a:r>
              <a:rPr lang="es-ES" sz="1800" b="0" i="0" u="none" strike="noStrike" baseline="0" dirty="0" smtClean="0">
                <a:solidFill>
                  <a:srgbClr val="000000"/>
                </a:solidFill>
                <a:latin typeface="Times New Roman"/>
              </a:rPr>
              <a:t>de Resistencia (de fondo, </a:t>
            </a:r>
            <a:r>
              <a:rPr lang="es-ES" sz="1800" b="0" i="0" u="none" strike="noStrike" baseline="0" dirty="0" err="1" smtClean="0">
                <a:solidFill>
                  <a:srgbClr val="000000"/>
                </a:solidFill>
                <a:latin typeface="Times New Roman"/>
              </a:rPr>
              <a:t>endurance</a:t>
            </a:r>
            <a:r>
              <a:rPr lang="es-ES" sz="1800" b="0" i="0" u="none" strike="noStrike" baseline="0" dirty="0" smtClean="0">
                <a:solidFill>
                  <a:srgbClr val="000000"/>
                </a:solidFill>
                <a:latin typeface="Times New Roman"/>
              </a:rPr>
              <a:t> training) Aeróbicos .</a:t>
            </a:r>
          </a:p>
          <a:p>
            <a:pPr marL="0" indent="0">
              <a:buNone/>
            </a:pPr>
            <a:r>
              <a:rPr lang="es-ES" sz="1800" b="0" i="0" u="none" strike="noStrike" baseline="0" dirty="0" smtClean="0">
                <a:solidFill>
                  <a:srgbClr val="000000"/>
                </a:solidFill>
                <a:latin typeface="Wingdings"/>
              </a:rPr>
              <a:t></a:t>
            </a:r>
            <a:r>
              <a:rPr lang="es-ES" sz="1800" b="0" i="0" u="none" strike="noStrike" baseline="0" dirty="0" smtClean="0">
                <a:solidFill>
                  <a:srgbClr val="000000"/>
                </a:solidFill>
                <a:latin typeface="Times New Roman"/>
              </a:rPr>
              <a:t>Componentes o Variables que los caracterizan : </a:t>
            </a:r>
          </a:p>
          <a:p>
            <a:pPr marL="0" indent="0">
              <a:buNone/>
            </a:pPr>
            <a:r>
              <a:rPr lang="es-ES" sz="1800" b="0" i="0" u="none" strike="noStrike" baseline="0" dirty="0" smtClean="0">
                <a:solidFill>
                  <a:srgbClr val="000000"/>
                </a:solidFill>
                <a:latin typeface="Wingdings"/>
              </a:rPr>
              <a:t></a:t>
            </a:r>
            <a:r>
              <a:rPr lang="es-ES" sz="1800" b="0" i="0" u="none" strike="noStrike" baseline="0" dirty="0" smtClean="0">
                <a:solidFill>
                  <a:srgbClr val="000000"/>
                </a:solidFill>
                <a:latin typeface="Times New Roman"/>
              </a:rPr>
              <a:t>Tipo de ejercicio : forma de ejecución </a:t>
            </a:r>
          </a:p>
          <a:p>
            <a:pPr marL="0" indent="0">
              <a:buNone/>
            </a:pPr>
            <a:r>
              <a:rPr lang="pt-BR" sz="1800" b="0" i="0" u="none" strike="noStrike" baseline="0" dirty="0" smtClean="0">
                <a:solidFill>
                  <a:srgbClr val="000000"/>
                </a:solidFill>
                <a:latin typeface="Wingdings"/>
              </a:rPr>
              <a:t></a:t>
            </a:r>
            <a:r>
              <a:rPr lang="pt-BR" sz="1800" b="0" i="0" u="none" strike="noStrike" baseline="0" dirty="0" smtClean="0">
                <a:solidFill>
                  <a:srgbClr val="000000"/>
                </a:solidFill>
                <a:latin typeface="Times New Roman"/>
              </a:rPr>
              <a:t>Cíclico o acíclico. </a:t>
            </a:r>
            <a:r>
              <a:rPr lang="pt-BR" sz="1800" b="0" i="0" u="none" strike="noStrike" baseline="0" dirty="0" err="1" smtClean="0">
                <a:solidFill>
                  <a:srgbClr val="000000"/>
                </a:solidFill>
                <a:latin typeface="Times New Roman"/>
              </a:rPr>
              <a:t>Contacto</a:t>
            </a:r>
            <a:r>
              <a:rPr lang="pt-BR" sz="1800" b="0" i="0" u="none" strike="noStrike" baseline="0" dirty="0" smtClean="0">
                <a:solidFill>
                  <a:srgbClr val="000000"/>
                </a:solidFill>
                <a:latin typeface="Times New Roman"/>
              </a:rPr>
              <a:t> o no. Recreativo o competitivo.</a:t>
            </a:r>
          </a:p>
          <a:p>
            <a:pPr marL="0" indent="0">
              <a:buNone/>
            </a:pPr>
            <a:r>
              <a:rPr lang="es-ES" sz="1800" b="0" i="0" u="none" strike="noStrike" baseline="0" dirty="0" smtClean="0">
                <a:solidFill>
                  <a:srgbClr val="000000"/>
                </a:solidFill>
                <a:latin typeface="Wingdings"/>
              </a:rPr>
              <a:t></a:t>
            </a:r>
            <a:r>
              <a:rPr lang="es-ES" sz="1800" b="0" i="0" u="none" strike="noStrike" baseline="0" dirty="0" smtClean="0">
                <a:solidFill>
                  <a:srgbClr val="000000"/>
                </a:solidFill>
                <a:latin typeface="Times New Roman"/>
              </a:rPr>
              <a:t>Intensidad : componente mas agresivo y fundamental.</a:t>
            </a:r>
          </a:p>
          <a:p>
            <a:pPr marL="0" indent="0">
              <a:buNone/>
            </a:pPr>
            <a:r>
              <a:rPr lang="es-ES" sz="1800" b="0" i="0" u="none" strike="noStrike" baseline="0" dirty="0" smtClean="0">
                <a:solidFill>
                  <a:srgbClr val="000000"/>
                </a:solidFill>
                <a:latin typeface="Wingdings"/>
              </a:rPr>
              <a:t></a:t>
            </a:r>
            <a:r>
              <a:rPr lang="es-ES" sz="1800" b="0" i="0" u="none" strike="noStrike" baseline="0" dirty="0" smtClean="0">
                <a:solidFill>
                  <a:srgbClr val="000000"/>
                </a:solidFill>
                <a:latin typeface="Times New Roman"/>
              </a:rPr>
              <a:t>RESISTANCE :Max +85%. </a:t>
            </a:r>
            <a:r>
              <a:rPr lang="es-ES" sz="1800" b="0" i="0" u="none" strike="noStrike" baseline="0" dirty="0" err="1" smtClean="0">
                <a:solidFill>
                  <a:srgbClr val="000000"/>
                </a:solidFill>
                <a:latin typeface="Times New Roman"/>
              </a:rPr>
              <a:t>Submax</a:t>
            </a:r>
            <a:r>
              <a:rPr lang="es-ES" sz="1800" b="0" i="0" u="none" strike="noStrike" baseline="0" dirty="0" smtClean="0">
                <a:solidFill>
                  <a:srgbClr val="000000"/>
                </a:solidFill>
                <a:latin typeface="Times New Roman"/>
              </a:rPr>
              <a:t> 70 -85%. Medio -70%. Bajo -50%.</a:t>
            </a:r>
          </a:p>
          <a:p>
            <a:pPr marL="0" indent="0">
              <a:buNone/>
            </a:pPr>
            <a:r>
              <a:rPr lang="es-ES" sz="1800" b="0" i="0" u="none" strike="noStrike" baseline="0" dirty="0" smtClean="0">
                <a:solidFill>
                  <a:srgbClr val="000000"/>
                </a:solidFill>
                <a:latin typeface="Wingdings"/>
              </a:rPr>
              <a:t></a:t>
            </a:r>
            <a:r>
              <a:rPr lang="es-ES" sz="1800" b="0" i="0" u="none" strike="noStrike" baseline="0" dirty="0" smtClean="0">
                <a:solidFill>
                  <a:srgbClr val="000000"/>
                </a:solidFill>
                <a:latin typeface="Times New Roman"/>
              </a:rPr>
              <a:t>ENDUR: Max, sobre umbral anaeróbico. Submáxima ,bajo umbral. Medio, encima u aeróbico.</a:t>
            </a:r>
          </a:p>
          <a:p>
            <a:pPr marL="0" indent="0">
              <a:buNone/>
            </a:pPr>
            <a:r>
              <a:rPr lang="es-ES" sz="1800" b="0" i="0" u="none" strike="noStrike" baseline="0" dirty="0" smtClean="0">
                <a:solidFill>
                  <a:srgbClr val="000000"/>
                </a:solidFill>
                <a:latin typeface="Wingdings"/>
              </a:rPr>
              <a:t></a:t>
            </a:r>
            <a:r>
              <a:rPr lang="es-ES" sz="1800" b="0" i="0" u="none" strike="noStrike" baseline="0" dirty="0" smtClean="0">
                <a:solidFill>
                  <a:srgbClr val="000000"/>
                </a:solidFill>
                <a:latin typeface="Times New Roman"/>
              </a:rPr>
              <a:t>Volumen :</a:t>
            </a:r>
          </a:p>
          <a:p>
            <a:pPr marL="0" indent="0">
              <a:buNone/>
            </a:pPr>
            <a:r>
              <a:rPr lang="es-ES" sz="1800" b="0" i="0" u="none" strike="noStrike" baseline="0" dirty="0" smtClean="0">
                <a:solidFill>
                  <a:srgbClr val="000000"/>
                </a:solidFill>
                <a:latin typeface="Wingdings"/>
              </a:rPr>
              <a:t></a:t>
            </a:r>
            <a:r>
              <a:rPr lang="es-ES" sz="1800" b="0" i="0" u="none" strike="noStrike" baseline="0" dirty="0" smtClean="0">
                <a:solidFill>
                  <a:srgbClr val="000000"/>
                </a:solidFill>
                <a:latin typeface="Times New Roman"/>
              </a:rPr>
              <a:t>Cantidad de trabajo en ms, en tiempo, en kg, en series, en reps,....</a:t>
            </a:r>
          </a:p>
          <a:p>
            <a:pPr marL="0" indent="0">
              <a:buNone/>
            </a:pPr>
            <a:r>
              <a:rPr lang="es-ES" sz="1800" b="0" i="0" u="none" strike="noStrike" baseline="0" dirty="0" smtClean="0">
                <a:solidFill>
                  <a:srgbClr val="000000"/>
                </a:solidFill>
                <a:latin typeface="Wingdings"/>
              </a:rPr>
              <a:t></a:t>
            </a:r>
            <a:r>
              <a:rPr lang="es-ES" sz="1800" b="0" i="0" u="none" strike="noStrike" baseline="0" dirty="0" smtClean="0">
                <a:solidFill>
                  <a:srgbClr val="000000"/>
                </a:solidFill>
                <a:latin typeface="Times New Roman"/>
              </a:rPr>
              <a:t>Densidad o recuperación : ejercicio continuo o </a:t>
            </a:r>
            <a:r>
              <a:rPr lang="es-ES" sz="1800" b="0" i="0" u="none" strike="noStrike" baseline="0" dirty="0" err="1" smtClean="0">
                <a:solidFill>
                  <a:srgbClr val="000000"/>
                </a:solidFill>
                <a:latin typeface="Times New Roman"/>
              </a:rPr>
              <a:t>intervalico</a:t>
            </a:r>
            <a:r>
              <a:rPr lang="es-ES" sz="1800" b="0" i="0" u="none" strike="noStrike" baseline="0" dirty="0" smtClean="0">
                <a:solidFill>
                  <a:srgbClr val="000000"/>
                </a:solidFill>
                <a:latin typeface="Times New Roman"/>
              </a:rPr>
              <a:t>.</a:t>
            </a:r>
            <a:r>
              <a:rPr lang="es-ES" sz="2000" b="0" i="0" u="none" strike="noStrike" baseline="0" dirty="0" smtClean="0">
                <a:solidFill>
                  <a:srgbClr val="000000"/>
                </a:solidFill>
                <a:latin typeface="Times New Roman"/>
              </a:rPr>
              <a:t> </a:t>
            </a:r>
          </a:p>
        </p:txBody>
      </p:sp>
    </p:spTree>
    <p:extLst>
      <p:ext uri="{BB962C8B-B14F-4D97-AF65-F5344CB8AC3E}">
        <p14:creationId xmlns:p14="http://schemas.microsoft.com/office/powerpoint/2010/main" val="28152539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0" i="0" u="none" strike="noStrike" baseline="0" dirty="0" smtClean="0">
                <a:solidFill>
                  <a:srgbClr val="000000"/>
                </a:solidFill>
                <a:latin typeface="Times New Roman"/>
              </a:rPr>
              <a:t>Intensidad : parámetro fundamental</a:t>
            </a:r>
            <a:endParaRPr lang="es-ES" dirty="0"/>
          </a:p>
        </p:txBody>
      </p:sp>
      <p:sp>
        <p:nvSpPr>
          <p:cNvPr id="3" name="2 Marcador de contenido"/>
          <p:cNvSpPr>
            <a:spLocks noGrp="1"/>
          </p:cNvSpPr>
          <p:nvPr>
            <p:ph idx="1"/>
          </p:nvPr>
        </p:nvSpPr>
        <p:spPr/>
        <p:txBody>
          <a:bodyPr>
            <a:normAutofit fontScale="55000" lnSpcReduction="20000"/>
          </a:bodyPr>
          <a:lstStyle/>
          <a:p>
            <a:pPr marL="0" indent="0">
              <a:buNone/>
            </a:pPr>
            <a:r>
              <a:rPr lang="es-ES" sz="3500" b="0" i="0" u="none" strike="noStrike" baseline="0" dirty="0" smtClean="0">
                <a:solidFill>
                  <a:srgbClr val="000000"/>
                </a:solidFill>
                <a:latin typeface="Wingdings"/>
              </a:rPr>
              <a:t></a:t>
            </a:r>
            <a:r>
              <a:rPr lang="es-ES" sz="3500" b="0" i="0" u="none" strike="noStrike" baseline="0" dirty="0" smtClean="0">
                <a:solidFill>
                  <a:srgbClr val="000000"/>
                </a:solidFill>
                <a:latin typeface="Times New Roman"/>
              </a:rPr>
              <a:t>INTENSIDAD :determinante del tipo de ejercicio desde punto vista metabólico.</a:t>
            </a:r>
          </a:p>
          <a:p>
            <a:pPr marL="0" indent="0">
              <a:buNone/>
            </a:pPr>
            <a:r>
              <a:rPr lang="es-ES" sz="3500" b="0" i="0" u="none" strike="noStrike" baseline="0" dirty="0" smtClean="0">
                <a:solidFill>
                  <a:srgbClr val="000000"/>
                </a:solidFill>
                <a:latin typeface="Wingdings"/>
              </a:rPr>
              <a:t></a:t>
            </a:r>
            <a:r>
              <a:rPr lang="es-ES" sz="3500" b="0" i="0" u="none" strike="noStrike" baseline="0" dirty="0" smtClean="0">
                <a:solidFill>
                  <a:srgbClr val="000000"/>
                </a:solidFill>
                <a:latin typeface="Times New Roman"/>
              </a:rPr>
              <a:t>Determina el tiempo de duración : elige el sistema de energía y el sustrato.</a:t>
            </a:r>
          </a:p>
          <a:p>
            <a:pPr marL="0" indent="0">
              <a:buNone/>
            </a:pPr>
            <a:r>
              <a:rPr lang="es-ES" sz="3500" b="0" i="0" u="none" strike="noStrike" baseline="0" dirty="0" smtClean="0">
                <a:solidFill>
                  <a:srgbClr val="000000"/>
                </a:solidFill>
                <a:latin typeface="Wingdings"/>
              </a:rPr>
              <a:t></a:t>
            </a:r>
            <a:r>
              <a:rPr lang="es-ES" sz="3500" b="0" i="0" u="none" strike="noStrike" baseline="0" dirty="0" smtClean="0">
                <a:solidFill>
                  <a:srgbClr val="000000"/>
                </a:solidFill>
                <a:latin typeface="Times New Roman"/>
              </a:rPr>
              <a:t>Determina la fatiga : por cansancio y por acumulación de desechos.</a:t>
            </a:r>
          </a:p>
          <a:p>
            <a:pPr marL="0" indent="0">
              <a:buNone/>
            </a:pPr>
            <a:r>
              <a:rPr lang="es-ES" sz="3500" b="0" i="0" u="none" strike="noStrike" baseline="0" dirty="0" smtClean="0">
                <a:solidFill>
                  <a:srgbClr val="000000"/>
                </a:solidFill>
                <a:latin typeface="Wingdings"/>
              </a:rPr>
              <a:t></a:t>
            </a:r>
            <a:r>
              <a:rPr lang="es-ES" sz="3500" b="0" i="0" u="none" strike="noStrike" baseline="0" dirty="0" smtClean="0">
                <a:solidFill>
                  <a:srgbClr val="000000"/>
                </a:solidFill>
                <a:latin typeface="Times New Roman"/>
              </a:rPr>
              <a:t>RESISTANCE TRAINING : fuerza, hipertrofia, potencia, resistencia muscular.</a:t>
            </a:r>
          </a:p>
          <a:p>
            <a:pPr marL="0" indent="0">
              <a:buNone/>
            </a:pPr>
            <a:r>
              <a:rPr lang="es-ES" sz="3500" b="0" i="0" u="none" strike="noStrike" baseline="0" dirty="0" smtClean="0">
                <a:solidFill>
                  <a:srgbClr val="000000"/>
                </a:solidFill>
                <a:latin typeface="Wingdings"/>
              </a:rPr>
              <a:t></a:t>
            </a:r>
            <a:r>
              <a:rPr lang="es-ES" sz="3500" b="0" i="0" u="none" strike="noStrike" baseline="0" dirty="0" err="1" smtClean="0">
                <a:solidFill>
                  <a:srgbClr val="000000"/>
                </a:solidFill>
                <a:latin typeface="Times New Roman"/>
              </a:rPr>
              <a:t>Int</a:t>
            </a:r>
            <a:r>
              <a:rPr lang="es-ES" sz="3500" b="0" i="0" u="none" strike="noStrike" baseline="0" dirty="0" smtClean="0">
                <a:solidFill>
                  <a:srgbClr val="000000"/>
                </a:solidFill>
                <a:latin typeface="Times New Roman"/>
              </a:rPr>
              <a:t> Max : +85%, utiliza ATP-PC. Se agota falta P. Dura -de 20seg.</a:t>
            </a:r>
          </a:p>
          <a:p>
            <a:pPr marL="0" indent="0">
              <a:buNone/>
            </a:pPr>
            <a:r>
              <a:rPr lang="es-ES" sz="3500" b="0" i="0" u="none" strike="noStrike" baseline="0" dirty="0" smtClean="0">
                <a:solidFill>
                  <a:srgbClr val="000000"/>
                </a:solidFill>
                <a:latin typeface="Wingdings"/>
              </a:rPr>
              <a:t></a:t>
            </a:r>
            <a:r>
              <a:rPr lang="es-ES" sz="3500" b="0" i="0" u="none" strike="noStrike" baseline="0" dirty="0" err="1" smtClean="0">
                <a:solidFill>
                  <a:srgbClr val="000000"/>
                </a:solidFill>
                <a:latin typeface="Times New Roman"/>
              </a:rPr>
              <a:t>Int</a:t>
            </a:r>
            <a:r>
              <a:rPr lang="es-ES" sz="3500" b="0" i="0" u="none" strike="noStrike" baseline="0" dirty="0" smtClean="0">
                <a:solidFill>
                  <a:srgbClr val="000000"/>
                </a:solidFill>
                <a:latin typeface="Times New Roman"/>
              </a:rPr>
              <a:t> </a:t>
            </a:r>
            <a:r>
              <a:rPr lang="es-ES" sz="3500" b="0" i="0" u="none" strike="noStrike" baseline="0" dirty="0" err="1" smtClean="0">
                <a:solidFill>
                  <a:srgbClr val="000000"/>
                </a:solidFill>
                <a:latin typeface="Times New Roman"/>
              </a:rPr>
              <a:t>Submax</a:t>
            </a:r>
            <a:r>
              <a:rPr lang="es-ES" sz="3500" b="0" i="0" u="none" strike="noStrike" baseline="0" dirty="0" smtClean="0">
                <a:solidFill>
                  <a:srgbClr val="000000"/>
                </a:solidFill>
                <a:latin typeface="Times New Roman"/>
              </a:rPr>
              <a:t> : 85 -70%. Utiliza glucógeno. Este se agota. Lactato. Hasta 1’30”.</a:t>
            </a:r>
          </a:p>
          <a:p>
            <a:pPr marL="0" indent="0">
              <a:buNone/>
            </a:pPr>
            <a:r>
              <a:rPr lang="es-ES" sz="3500" b="0" i="0" u="none" strike="noStrike" baseline="0" dirty="0" smtClean="0">
                <a:solidFill>
                  <a:srgbClr val="000000"/>
                </a:solidFill>
                <a:latin typeface="Wingdings"/>
              </a:rPr>
              <a:t></a:t>
            </a:r>
            <a:r>
              <a:rPr lang="es-ES" sz="3500" b="0" i="0" u="none" strike="noStrike" baseline="0" dirty="0" err="1" smtClean="0">
                <a:solidFill>
                  <a:srgbClr val="000000"/>
                </a:solidFill>
                <a:latin typeface="Times New Roman"/>
              </a:rPr>
              <a:t>Int</a:t>
            </a:r>
            <a:r>
              <a:rPr lang="es-ES" sz="3500" b="0" i="0" u="none" strike="noStrike" baseline="0" dirty="0" smtClean="0">
                <a:solidFill>
                  <a:srgbClr val="000000"/>
                </a:solidFill>
                <a:latin typeface="Times New Roman"/>
              </a:rPr>
              <a:t> Media a Baja : -70%. Utiliza glucógeno y puede grasa si muy bajo. Lactato.</a:t>
            </a:r>
          </a:p>
          <a:p>
            <a:pPr marL="0" indent="0">
              <a:buNone/>
            </a:pPr>
            <a:r>
              <a:rPr lang="es-ES" sz="3500" b="0" i="0" u="none" strike="noStrike" baseline="0" dirty="0" smtClean="0">
                <a:solidFill>
                  <a:srgbClr val="000000"/>
                </a:solidFill>
                <a:latin typeface="Wingdings"/>
              </a:rPr>
              <a:t></a:t>
            </a:r>
            <a:r>
              <a:rPr lang="es-ES" sz="3500" b="0" i="0" u="none" strike="noStrike" baseline="0" dirty="0" smtClean="0">
                <a:solidFill>
                  <a:srgbClr val="000000"/>
                </a:solidFill>
                <a:latin typeface="Times New Roman"/>
              </a:rPr>
              <a:t>ENDURANCE TRAINING : resistencia anaeróbica y aeróbica.</a:t>
            </a:r>
          </a:p>
          <a:p>
            <a:pPr marL="0" indent="0">
              <a:buNone/>
            </a:pPr>
            <a:r>
              <a:rPr lang="es-ES" sz="3500" b="0" i="0" u="none" strike="noStrike" baseline="0" dirty="0" smtClean="0">
                <a:solidFill>
                  <a:srgbClr val="000000"/>
                </a:solidFill>
                <a:latin typeface="Wingdings"/>
              </a:rPr>
              <a:t></a:t>
            </a:r>
            <a:r>
              <a:rPr lang="es-ES" sz="3500" b="0" i="0" u="none" strike="noStrike" baseline="0" dirty="0" smtClean="0">
                <a:solidFill>
                  <a:srgbClr val="000000"/>
                </a:solidFill>
                <a:latin typeface="Times New Roman"/>
              </a:rPr>
              <a:t>Anaeróbico : por encima UAN, y </a:t>
            </a:r>
            <a:r>
              <a:rPr lang="es-ES" sz="3500" b="0" i="0" u="none" strike="noStrike" baseline="0" dirty="0" err="1" smtClean="0">
                <a:solidFill>
                  <a:srgbClr val="000000"/>
                </a:solidFill>
                <a:latin typeface="Times New Roman"/>
              </a:rPr>
              <a:t>Uvent</a:t>
            </a:r>
            <a:r>
              <a:rPr lang="es-ES" sz="3500" b="0" i="0" u="none" strike="noStrike" baseline="0" dirty="0" smtClean="0">
                <a:solidFill>
                  <a:srgbClr val="000000"/>
                </a:solidFill>
                <a:latin typeface="Times New Roman"/>
              </a:rPr>
              <a:t>. Acumula Lactato. +70%?? Depende de donde este Umbral. Utiliza glucógeno, gran rendimiento energético y potencia.</a:t>
            </a:r>
          </a:p>
          <a:p>
            <a:pPr marL="0" indent="0">
              <a:buNone/>
            </a:pPr>
            <a:r>
              <a:rPr lang="es-ES" sz="3500" b="0" i="0" u="none" strike="noStrike" baseline="0" dirty="0" smtClean="0">
                <a:solidFill>
                  <a:srgbClr val="000000"/>
                </a:solidFill>
                <a:latin typeface="Wingdings"/>
              </a:rPr>
              <a:t></a:t>
            </a:r>
            <a:r>
              <a:rPr lang="es-ES" sz="3500" b="0" i="0" u="none" strike="noStrike" baseline="0" dirty="0" smtClean="0">
                <a:solidFill>
                  <a:srgbClr val="000000"/>
                </a:solidFill>
                <a:latin typeface="Times New Roman"/>
              </a:rPr>
              <a:t>Max capacidad : Anaeróbico Láctico. Max potencia : Anaeróbico </a:t>
            </a:r>
            <a:r>
              <a:rPr lang="es-ES" sz="3500" b="0" i="0" u="none" strike="noStrike" baseline="0" dirty="0" err="1" smtClean="0">
                <a:solidFill>
                  <a:srgbClr val="000000"/>
                </a:solidFill>
                <a:latin typeface="Times New Roman"/>
              </a:rPr>
              <a:t>Aláctico</a:t>
            </a:r>
            <a:r>
              <a:rPr lang="es-ES" sz="3500" b="0" i="0" u="none" strike="noStrike" baseline="0" dirty="0" smtClean="0">
                <a:solidFill>
                  <a:srgbClr val="000000"/>
                </a:solidFill>
                <a:latin typeface="Times New Roman"/>
              </a:rPr>
              <a:t>.</a:t>
            </a:r>
          </a:p>
          <a:p>
            <a:pPr marL="0" indent="0">
              <a:buNone/>
            </a:pPr>
            <a:r>
              <a:rPr lang="es-ES" sz="3500" b="0" i="0" u="none" strike="noStrike" baseline="0" dirty="0" smtClean="0">
                <a:solidFill>
                  <a:srgbClr val="000000"/>
                </a:solidFill>
                <a:latin typeface="Wingdings"/>
              </a:rPr>
              <a:t></a:t>
            </a:r>
            <a:r>
              <a:rPr lang="es-ES" sz="3500" b="0" i="0" u="none" strike="noStrike" baseline="0" dirty="0" smtClean="0">
                <a:solidFill>
                  <a:srgbClr val="000000"/>
                </a:solidFill>
                <a:latin typeface="Times New Roman"/>
              </a:rPr>
              <a:t>Aeróbico : debajo UAN. No Lactato, usa glucógeno depende duración empleara grasa. Por debajo de 50% solo uso grasa y no adaptación CV.</a:t>
            </a:r>
          </a:p>
          <a:p>
            <a:pPr marL="0" indent="0">
              <a:buNone/>
            </a:pPr>
            <a:r>
              <a:rPr lang="es-ES" sz="3500" b="0" i="0" u="none" strike="noStrike" baseline="0" dirty="0" smtClean="0">
                <a:solidFill>
                  <a:srgbClr val="000000"/>
                </a:solidFill>
                <a:latin typeface="Wingdings"/>
              </a:rPr>
              <a:t></a:t>
            </a:r>
            <a:r>
              <a:rPr lang="es-ES" sz="3500" b="0" i="0" u="none" strike="noStrike" baseline="0" dirty="0" smtClean="0">
                <a:solidFill>
                  <a:srgbClr val="000000"/>
                </a:solidFill>
                <a:latin typeface="Times New Roman"/>
              </a:rPr>
              <a:t>Max potencia : justo debajo UAN. Max capacidad : máxima duración.</a:t>
            </a:r>
            <a:r>
              <a:rPr lang="es-ES" b="0" i="0" u="none" strike="noStrike" baseline="0" dirty="0" smtClean="0">
                <a:solidFill>
                  <a:srgbClr val="000000"/>
                </a:solidFill>
                <a:latin typeface="Times New Roman"/>
              </a:rPr>
              <a:t> </a:t>
            </a:r>
          </a:p>
        </p:txBody>
      </p:sp>
    </p:spTree>
    <p:extLst>
      <p:ext uri="{BB962C8B-B14F-4D97-AF65-F5344CB8AC3E}">
        <p14:creationId xmlns:p14="http://schemas.microsoft.com/office/powerpoint/2010/main" val="35815126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solidFill>
                  <a:srgbClr val="000000"/>
                </a:solidFill>
                <a:latin typeface="Times New Roman"/>
              </a:rPr>
              <a:t>DINAMICA DE LOS NUTRIENTES</a:t>
            </a:r>
            <a:endParaRPr lang="es-ES" dirty="0"/>
          </a:p>
        </p:txBody>
      </p:sp>
      <p:sp>
        <p:nvSpPr>
          <p:cNvPr id="3" name="2 Marcador de contenido"/>
          <p:cNvSpPr>
            <a:spLocks noGrp="1"/>
          </p:cNvSpPr>
          <p:nvPr>
            <p:ph idx="1"/>
          </p:nvPr>
        </p:nvSpPr>
        <p:spPr/>
        <p:txBody>
          <a:bodyPr>
            <a:normAutofit lnSpcReduction="10000"/>
          </a:bodyPr>
          <a:lstStyle/>
          <a:p>
            <a:pPr marL="0" indent="0">
              <a:buNone/>
            </a:pPr>
            <a:r>
              <a:rPr lang="es-ES" dirty="0" smtClean="0">
                <a:solidFill>
                  <a:srgbClr val="000000"/>
                </a:solidFill>
                <a:latin typeface="Times New Roman"/>
              </a:rPr>
              <a:t>Generalidades</a:t>
            </a:r>
            <a:r>
              <a:rPr lang="es-ES" dirty="0">
                <a:solidFill>
                  <a:srgbClr val="000000"/>
                </a:solidFill>
                <a:latin typeface="Times New Roman"/>
              </a:rPr>
              <a:t>, propiedades </a:t>
            </a:r>
            <a:r>
              <a:rPr lang="es-ES" dirty="0" err="1" smtClean="0">
                <a:solidFill>
                  <a:srgbClr val="000000"/>
                </a:solidFill>
                <a:latin typeface="Times New Roman"/>
              </a:rPr>
              <a:t>ergogénicas</a:t>
            </a:r>
            <a:r>
              <a:rPr lang="es-ES" dirty="0" smtClean="0">
                <a:solidFill>
                  <a:srgbClr val="000000"/>
                </a:solidFill>
                <a:latin typeface="Times New Roman"/>
              </a:rPr>
              <a:t> </a:t>
            </a:r>
            <a:r>
              <a:rPr lang="es-ES" dirty="0">
                <a:solidFill>
                  <a:srgbClr val="000000"/>
                </a:solidFill>
                <a:latin typeface="Times New Roman"/>
              </a:rPr>
              <a:t>y necesidades deportivas</a:t>
            </a:r>
            <a:r>
              <a:rPr lang="es-ES" dirty="0" smtClean="0">
                <a:solidFill>
                  <a:srgbClr val="000000"/>
                </a:solidFill>
                <a:latin typeface="Times New Roman"/>
              </a:rPr>
              <a:t>.</a:t>
            </a:r>
          </a:p>
          <a:p>
            <a:pPr marL="0" indent="0">
              <a:buNone/>
            </a:pPr>
            <a:endParaRPr lang="es-ES" dirty="0">
              <a:solidFill>
                <a:srgbClr val="000000"/>
              </a:solidFill>
              <a:latin typeface="Times New Roman"/>
            </a:endParaRPr>
          </a:p>
          <a:p>
            <a:r>
              <a:rPr lang="es-ES" dirty="0">
                <a:solidFill>
                  <a:srgbClr val="000000"/>
                </a:solidFill>
                <a:latin typeface="Times New Roman"/>
              </a:rPr>
              <a:t>a)Hidratos de Carbono</a:t>
            </a:r>
          </a:p>
          <a:p>
            <a:r>
              <a:rPr lang="es-ES" dirty="0">
                <a:solidFill>
                  <a:srgbClr val="000000"/>
                </a:solidFill>
                <a:latin typeface="Times New Roman"/>
              </a:rPr>
              <a:t>b)Proteínas</a:t>
            </a:r>
          </a:p>
          <a:p>
            <a:r>
              <a:rPr lang="es-ES" dirty="0">
                <a:solidFill>
                  <a:srgbClr val="000000"/>
                </a:solidFill>
                <a:latin typeface="Times New Roman"/>
              </a:rPr>
              <a:t>c)Grasas</a:t>
            </a:r>
          </a:p>
          <a:p>
            <a:r>
              <a:rPr lang="es-ES" dirty="0">
                <a:solidFill>
                  <a:srgbClr val="000000"/>
                </a:solidFill>
                <a:latin typeface="Times New Roman"/>
              </a:rPr>
              <a:t>d)Vitaminas y Minerales</a:t>
            </a:r>
          </a:p>
          <a:p>
            <a:r>
              <a:rPr lang="es-ES" dirty="0">
                <a:solidFill>
                  <a:srgbClr val="000000"/>
                </a:solidFill>
                <a:latin typeface="Times New Roman"/>
              </a:rPr>
              <a:t>e)Agua</a:t>
            </a:r>
          </a:p>
          <a:p>
            <a:endParaRPr lang="es-ES" dirty="0"/>
          </a:p>
        </p:txBody>
      </p:sp>
    </p:spTree>
    <p:extLst>
      <p:ext uri="{BB962C8B-B14F-4D97-AF65-F5344CB8AC3E}">
        <p14:creationId xmlns:p14="http://schemas.microsoft.com/office/powerpoint/2010/main" val="40694771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solidFill>
                  <a:srgbClr val="000000"/>
                </a:solidFill>
                <a:latin typeface="Times New Roman"/>
              </a:rPr>
              <a:t>Nutrición : conceptos básicos</a:t>
            </a:r>
            <a:endParaRPr lang="es-ES" dirty="0"/>
          </a:p>
        </p:txBody>
      </p:sp>
      <p:sp>
        <p:nvSpPr>
          <p:cNvPr id="3" name="2 Marcador de contenido"/>
          <p:cNvSpPr>
            <a:spLocks noGrp="1"/>
          </p:cNvSpPr>
          <p:nvPr>
            <p:ph idx="1"/>
          </p:nvPr>
        </p:nvSpPr>
        <p:spPr/>
        <p:txBody>
          <a:bodyPr>
            <a:normAutofit fontScale="70000" lnSpcReduction="20000"/>
          </a:bodyPr>
          <a:lstStyle/>
          <a:p>
            <a:pPr marL="0" indent="0">
              <a:buNone/>
            </a:pPr>
            <a:r>
              <a:rPr lang="es-ES" sz="3600" b="0" i="0" u="none" strike="noStrike" baseline="0" dirty="0" smtClean="0">
                <a:solidFill>
                  <a:srgbClr val="000000"/>
                </a:solidFill>
                <a:latin typeface="Arial"/>
              </a:rPr>
              <a:t>La </a:t>
            </a:r>
            <a:r>
              <a:rPr lang="es-ES" sz="3600" b="1" i="0" u="none" strike="noStrike" baseline="0" dirty="0" err="1" smtClean="0">
                <a:solidFill>
                  <a:srgbClr val="000000"/>
                </a:solidFill>
                <a:latin typeface="Arial"/>
              </a:rPr>
              <a:t>Nutrici</a:t>
            </a:r>
            <a:r>
              <a:rPr lang="es-ES" sz="3600" b="1" i="0" u="none" strike="noStrike" baseline="0" dirty="0" err="1" smtClean="0">
                <a:solidFill>
                  <a:srgbClr val="000000"/>
                </a:solidFill>
                <a:latin typeface="Times New Roman"/>
              </a:rPr>
              <a:t>ó</a:t>
            </a:r>
            <a:r>
              <a:rPr lang="es-ES" sz="3600" b="1" i="0" u="none" strike="noStrike" baseline="0" dirty="0" err="1" smtClean="0">
                <a:solidFill>
                  <a:srgbClr val="000000"/>
                </a:solidFill>
                <a:latin typeface="Arial"/>
              </a:rPr>
              <a:t>n</a:t>
            </a:r>
            <a:r>
              <a:rPr lang="es-ES" sz="3600" b="0" i="0" u="none" strike="noStrike" baseline="0" dirty="0" err="1" smtClean="0">
                <a:solidFill>
                  <a:srgbClr val="000000"/>
                </a:solidFill>
                <a:latin typeface="Arial"/>
              </a:rPr>
              <a:t>puede</a:t>
            </a:r>
            <a:r>
              <a:rPr lang="es-ES" sz="3600" b="0" i="0" u="none" strike="noStrike" baseline="0" dirty="0" smtClean="0">
                <a:solidFill>
                  <a:srgbClr val="000000"/>
                </a:solidFill>
                <a:latin typeface="Arial"/>
              </a:rPr>
              <a:t> definirse (Grande Covi</a:t>
            </a:r>
            <a:r>
              <a:rPr lang="es-ES" sz="3600" b="0" i="0" u="none" strike="noStrike" baseline="0" dirty="0" smtClean="0">
                <a:solidFill>
                  <a:srgbClr val="000000"/>
                </a:solidFill>
                <a:latin typeface="Times New Roman"/>
              </a:rPr>
              <a:t>á</a:t>
            </a:r>
            <a:r>
              <a:rPr lang="es-ES" sz="3600" b="0" i="0" u="none" strike="noStrike" baseline="0" dirty="0" smtClean="0">
                <a:solidFill>
                  <a:srgbClr val="000000"/>
                </a:solidFill>
                <a:latin typeface="Arial"/>
              </a:rPr>
              <a:t>n, 1984) como el conjunto de procesos mediante los cuales el hombre ingiere, absorbe, transforma y utiliza las sustancias que se encuentran en los alimentos y que tienen que cumplir cuatro importantes objetivos:</a:t>
            </a:r>
          </a:p>
          <a:p>
            <a:pPr marL="0" indent="0">
              <a:buNone/>
            </a:pPr>
            <a:endParaRPr lang="es-ES" sz="3600" b="0" i="0" u="none" strike="noStrike" baseline="0" dirty="0" smtClean="0">
              <a:solidFill>
                <a:srgbClr val="000000"/>
              </a:solidFill>
              <a:latin typeface="Arial"/>
            </a:endParaRPr>
          </a:p>
          <a:p>
            <a:pPr marL="400050" lvl="1" indent="0">
              <a:buNone/>
            </a:pPr>
            <a:r>
              <a:rPr lang="es-ES" sz="3200" b="0" i="0" u="none" strike="noStrike" baseline="0" dirty="0" smtClean="0">
                <a:solidFill>
                  <a:srgbClr val="000000"/>
                </a:solidFill>
                <a:latin typeface="Arial"/>
              </a:rPr>
              <a:t>1. Suministrar energ</a:t>
            </a:r>
            <a:r>
              <a:rPr lang="es-ES" sz="3200" b="0" i="0" u="none" strike="noStrike" baseline="0" dirty="0" smtClean="0">
                <a:solidFill>
                  <a:srgbClr val="000000"/>
                </a:solidFill>
                <a:latin typeface="Times New Roman"/>
              </a:rPr>
              <a:t>í</a:t>
            </a:r>
            <a:r>
              <a:rPr lang="es-ES" sz="3200" b="0" i="0" u="none" strike="noStrike" baseline="0" dirty="0" smtClean="0">
                <a:solidFill>
                  <a:srgbClr val="000000"/>
                </a:solidFill>
                <a:latin typeface="Arial"/>
              </a:rPr>
              <a:t>a para el mantenimiento de sus funciones y actividades,	</a:t>
            </a:r>
          </a:p>
          <a:p>
            <a:pPr marL="400050" lvl="1" indent="0">
              <a:buNone/>
            </a:pPr>
            <a:r>
              <a:rPr lang="es-ES" sz="3200" b="0" i="0" u="none" strike="noStrike" baseline="0" dirty="0" smtClean="0">
                <a:solidFill>
                  <a:srgbClr val="000000"/>
                </a:solidFill>
                <a:latin typeface="Arial"/>
              </a:rPr>
              <a:t>2. Aportar materiales para la formaci</a:t>
            </a:r>
            <a:r>
              <a:rPr lang="es-ES" sz="3200" b="0" i="0" u="none" strike="noStrike" baseline="0" dirty="0" smtClean="0">
                <a:solidFill>
                  <a:srgbClr val="000000"/>
                </a:solidFill>
                <a:latin typeface="Times New Roman"/>
              </a:rPr>
              <a:t>ó</a:t>
            </a:r>
            <a:r>
              <a:rPr lang="es-ES" sz="3200" b="0" i="0" u="none" strike="noStrike" baseline="0" dirty="0" smtClean="0">
                <a:solidFill>
                  <a:srgbClr val="000000"/>
                </a:solidFill>
                <a:latin typeface="Arial"/>
              </a:rPr>
              <a:t>n, crecimiento y reparaci</a:t>
            </a:r>
            <a:r>
              <a:rPr lang="es-ES" sz="3200" b="0" i="0" u="none" strike="noStrike" baseline="0" dirty="0" smtClean="0">
                <a:solidFill>
                  <a:srgbClr val="000000"/>
                </a:solidFill>
                <a:latin typeface="Times New Roman"/>
              </a:rPr>
              <a:t>ó</a:t>
            </a:r>
            <a:r>
              <a:rPr lang="es-ES" sz="3200" b="0" i="0" u="none" strike="noStrike" baseline="0" dirty="0" smtClean="0">
                <a:solidFill>
                  <a:srgbClr val="000000"/>
                </a:solidFill>
                <a:latin typeface="Arial"/>
              </a:rPr>
              <a:t>n de las estructuras corporales y para la reproducci</a:t>
            </a:r>
            <a:r>
              <a:rPr lang="es-ES" sz="3200" b="0" i="0" u="none" strike="noStrike" baseline="0" dirty="0" smtClean="0">
                <a:solidFill>
                  <a:srgbClr val="000000"/>
                </a:solidFill>
                <a:latin typeface="Times New Roman"/>
              </a:rPr>
              <a:t>ó</a:t>
            </a:r>
            <a:r>
              <a:rPr lang="es-ES" sz="3200" b="0" i="0" u="none" strike="noStrike" baseline="0" dirty="0" smtClean="0">
                <a:solidFill>
                  <a:srgbClr val="000000"/>
                </a:solidFill>
                <a:latin typeface="Arial"/>
              </a:rPr>
              <a:t>n,	</a:t>
            </a:r>
          </a:p>
          <a:p>
            <a:pPr marL="400050" lvl="1" indent="0">
              <a:buNone/>
            </a:pPr>
            <a:r>
              <a:rPr lang="es-ES" sz="3200" b="0" i="0" u="none" strike="noStrike" baseline="0" dirty="0" smtClean="0">
                <a:solidFill>
                  <a:srgbClr val="000000"/>
                </a:solidFill>
                <a:latin typeface="Arial"/>
              </a:rPr>
              <a:t>3. Suministrar las sustancias necesarias para regular los procesos metab</a:t>
            </a:r>
            <a:r>
              <a:rPr lang="es-ES" sz="3200" b="0" i="0" u="none" strike="noStrike" baseline="0" dirty="0" smtClean="0">
                <a:solidFill>
                  <a:srgbClr val="000000"/>
                </a:solidFill>
                <a:latin typeface="Times New Roman"/>
              </a:rPr>
              <a:t>ó</a:t>
            </a:r>
            <a:r>
              <a:rPr lang="es-ES" sz="3200" b="0" i="0" u="none" strike="noStrike" baseline="0" dirty="0" smtClean="0">
                <a:solidFill>
                  <a:srgbClr val="000000"/>
                </a:solidFill>
                <a:latin typeface="Arial"/>
              </a:rPr>
              <a:t>licos, y	</a:t>
            </a:r>
          </a:p>
          <a:p>
            <a:pPr marL="400050" lvl="1" indent="0">
              <a:buNone/>
            </a:pPr>
            <a:r>
              <a:rPr lang="es-ES" sz="3200" b="0" i="0" u="none" strike="noStrike" baseline="0" dirty="0" smtClean="0">
                <a:solidFill>
                  <a:srgbClr val="000000"/>
                </a:solidFill>
                <a:latin typeface="Arial"/>
              </a:rPr>
              <a:t>4. Reducir el riesgo de algunas enfermedades.</a:t>
            </a:r>
            <a:r>
              <a:rPr lang="es-ES" b="0" i="0" u="none" strike="noStrike" baseline="0" dirty="0" smtClean="0">
                <a:solidFill>
                  <a:srgbClr val="000000"/>
                </a:solidFill>
                <a:latin typeface="Arial"/>
              </a:rPr>
              <a:t>	</a:t>
            </a:r>
          </a:p>
        </p:txBody>
      </p:sp>
    </p:spTree>
    <p:extLst>
      <p:ext uri="{BB962C8B-B14F-4D97-AF65-F5344CB8AC3E}">
        <p14:creationId xmlns:p14="http://schemas.microsoft.com/office/powerpoint/2010/main" val="23613471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1"/>
            <a:ext cx="8229600" cy="5577483"/>
          </a:xfrm>
        </p:spPr>
        <p:txBody>
          <a:bodyPr>
            <a:normAutofit fontScale="70000" lnSpcReduction="20000"/>
          </a:bodyPr>
          <a:lstStyle/>
          <a:p>
            <a:pPr marL="0" indent="0">
              <a:buNone/>
            </a:pPr>
            <a:r>
              <a:rPr lang="es-ES" b="0" i="0" u="none" strike="noStrike" baseline="0" dirty="0" smtClean="0">
                <a:solidFill>
                  <a:srgbClr val="000000"/>
                </a:solidFill>
                <a:latin typeface="Times New Roman"/>
              </a:rPr>
              <a:t>La </a:t>
            </a:r>
            <a:r>
              <a:rPr lang="es-ES" b="1" i="0" u="none" strike="noStrike" baseline="0" dirty="0" smtClean="0">
                <a:solidFill>
                  <a:srgbClr val="000000"/>
                </a:solidFill>
                <a:latin typeface="Times New Roman"/>
              </a:rPr>
              <a:t>Alimentación </a:t>
            </a:r>
            <a:r>
              <a:rPr lang="es-ES" b="0" i="0" u="none" strike="noStrike" baseline="0" dirty="0" smtClean="0">
                <a:solidFill>
                  <a:srgbClr val="000000"/>
                </a:solidFill>
                <a:latin typeface="Times New Roman"/>
              </a:rPr>
              <a:t>es, Grande Covián (1984), "el proceso mediante el cual tomamos del mundo exterior una serie de sustancias que, contenidas en los alimentos que forman parte de nuestra dieta, son necesarias para la nutrición".</a:t>
            </a:r>
          </a:p>
          <a:p>
            <a:pPr marL="0" indent="0">
              <a:buNone/>
            </a:pPr>
            <a:r>
              <a:rPr lang="es-ES" b="0" i="0" u="none" strike="noStrike" baseline="0" dirty="0" smtClean="0">
                <a:solidFill>
                  <a:srgbClr val="000000"/>
                </a:solidFill>
                <a:latin typeface="Times New Roman"/>
              </a:rPr>
              <a:t>El </a:t>
            </a:r>
            <a:r>
              <a:rPr lang="es-ES" b="1" i="0" u="none" strike="noStrike" baseline="0" dirty="0" smtClean="0">
                <a:solidFill>
                  <a:srgbClr val="000000"/>
                </a:solidFill>
                <a:latin typeface="Times New Roman"/>
              </a:rPr>
              <a:t>alimento </a:t>
            </a:r>
            <a:r>
              <a:rPr lang="es-ES" b="0" i="0" u="none" strike="noStrike" baseline="0" dirty="0" smtClean="0">
                <a:solidFill>
                  <a:srgbClr val="000000"/>
                </a:solidFill>
                <a:latin typeface="Times New Roman"/>
              </a:rPr>
              <a:t>es, por tanto, todo aquel producto o sustancia que una vez consumido aporta materiales asimilables que cumplen una función nutritiva en el organismo.</a:t>
            </a:r>
          </a:p>
          <a:p>
            <a:pPr marL="0" indent="0">
              <a:buNone/>
            </a:pPr>
            <a:r>
              <a:rPr lang="es-ES" b="1" i="0" u="none" strike="noStrike" baseline="0" dirty="0" smtClean="0">
                <a:solidFill>
                  <a:srgbClr val="000000"/>
                </a:solidFill>
                <a:latin typeface="Times New Roman"/>
              </a:rPr>
              <a:t>Dieta</a:t>
            </a:r>
            <a:r>
              <a:rPr lang="es-ES" b="0" i="0" u="none" strike="noStrike" baseline="0" dirty="0" smtClean="0">
                <a:solidFill>
                  <a:srgbClr val="000000"/>
                </a:solidFill>
                <a:latin typeface="Times New Roman"/>
              </a:rPr>
              <a:t>, que se define como el conjunto y cantidades de los alimentos o mezclas de alimentos que se consumen habitualmente, aunque también puede hacer referencia al régimen que, en determinadas circunstancias, realizan personas sanas, enfermas o convalecientes en el comer y beber. Solemos decir: "estar a dieta" como sinónimo de una privación parcial o casi total de comer.</a:t>
            </a:r>
          </a:p>
          <a:p>
            <a:pPr marL="0" indent="0">
              <a:buNone/>
            </a:pPr>
            <a:r>
              <a:rPr lang="es-ES" b="0" i="0" u="none" strike="noStrike" baseline="0" dirty="0" smtClean="0">
                <a:solidFill>
                  <a:srgbClr val="000000"/>
                </a:solidFill>
                <a:latin typeface="Times New Roman"/>
              </a:rPr>
              <a:t>La </a:t>
            </a:r>
            <a:r>
              <a:rPr lang="es-ES" b="1" i="0" u="none" strike="noStrike" baseline="0" dirty="0" smtClean="0">
                <a:solidFill>
                  <a:srgbClr val="000000"/>
                </a:solidFill>
                <a:latin typeface="Times New Roman"/>
              </a:rPr>
              <a:t>Dietética </a:t>
            </a:r>
            <a:r>
              <a:rPr lang="es-ES" b="0" i="0" u="none" strike="noStrike" baseline="0" dirty="0" smtClean="0">
                <a:solidFill>
                  <a:srgbClr val="000000"/>
                </a:solidFill>
                <a:latin typeface="Times New Roman"/>
              </a:rPr>
              <a:t>estudia la forma de proporcionar a cada persona o grupo de personas los alimentos necesarios para su adecuado desarrollo, según su estado fisiológico y sus circunstancias. Es decir, interpreta y aplica los principios y conocimientos científicos de la Nutrición elaborando una dieta adecuada para el hombre sano y enfermo.</a:t>
            </a:r>
            <a:endParaRPr lang="es-ES" dirty="0"/>
          </a:p>
        </p:txBody>
      </p:sp>
    </p:spTree>
    <p:extLst>
      <p:ext uri="{BB962C8B-B14F-4D97-AF65-F5344CB8AC3E}">
        <p14:creationId xmlns:p14="http://schemas.microsoft.com/office/powerpoint/2010/main" val="17617754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solidFill>
                  <a:srgbClr val="000000"/>
                </a:solidFill>
                <a:latin typeface="Times New Roman"/>
              </a:rPr>
              <a:t>Tipos de nutrientes</a:t>
            </a:r>
            <a:endParaRPr lang="es-ES"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89274" y="1600201"/>
            <a:ext cx="5565455"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47772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solidFill>
                  <a:srgbClr val="000000"/>
                </a:solidFill>
                <a:latin typeface="Times New Roman"/>
              </a:rPr>
              <a:t>Nutrientes y </a:t>
            </a:r>
            <a:r>
              <a:rPr lang="es-ES" dirty="0" smtClean="0">
                <a:solidFill>
                  <a:srgbClr val="000000"/>
                </a:solidFill>
                <a:latin typeface="Times New Roman"/>
              </a:rPr>
              <a:t>alimentos</a:t>
            </a:r>
            <a:endParaRPr lang="es-ES"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71731" y="1600201"/>
            <a:ext cx="5600539"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83287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solidFill>
                  <a:srgbClr val="000000"/>
                </a:solidFill>
                <a:latin typeface="Times New Roman"/>
              </a:rPr>
              <a:t>Grupos </a:t>
            </a:r>
            <a:r>
              <a:rPr lang="es-ES" dirty="0" smtClean="0">
                <a:solidFill>
                  <a:srgbClr val="000000"/>
                </a:solidFill>
                <a:latin typeface="Times New Roman"/>
              </a:rPr>
              <a:t>alimentarios</a:t>
            </a:r>
            <a:endParaRPr lang="es-ES"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60200" y="1600201"/>
            <a:ext cx="6023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0010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solidFill>
                  <a:srgbClr val="000000"/>
                </a:solidFill>
                <a:latin typeface="Times New Roman"/>
              </a:rPr>
              <a:t>Hidratos de Carbono</a:t>
            </a:r>
            <a:endParaRPr lang="es-ES" dirty="0"/>
          </a:p>
        </p:txBody>
      </p:sp>
      <p:sp>
        <p:nvSpPr>
          <p:cNvPr id="3" name="2 Marcador de contenido"/>
          <p:cNvSpPr>
            <a:spLocks noGrp="1"/>
          </p:cNvSpPr>
          <p:nvPr>
            <p:ph idx="1"/>
          </p:nvPr>
        </p:nvSpPr>
        <p:spPr/>
        <p:txBody>
          <a:bodyPr>
            <a:normAutofit fontScale="55000" lnSpcReduction="20000"/>
          </a:bodyPr>
          <a:lstStyle/>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Características básicas. Diferentes denominaciones.</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Tipos : Fuentes alimentarias. Pirámide de CH.</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Simples o monosacáridos : rápida digestión, poca duración energía.</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Complejos o polisacáridos :lenta digestión, mucha duración energía.</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No absorbibles : no producen energía, fibras de diversos tipos.</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Funciones principales y secundarias.</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Energía inmediata a duradera.</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Protección de las proteínas</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Acúmulo de depósito energético como glucógeno o como grasa</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Metabolismo de los HC. Almacenamiento y uso</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Índice glucémico: capacidad de liberar glucosa. Actividad insulina-glucagón.</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Requerimientos y recomendaciones nutricionales RDA, CDR.</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en </a:t>
            </a:r>
            <a:r>
              <a:rPr lang="es-ES" b="0" i="0" u="none" strike="noStrike" baseline="0" dirty="0" err="1" smtClean="0">
                <a:solidFill>
                  <a:srgbClr val="000000"/>
                </a:solidFill>
                <a:latin typeface="Times New Roman"/>
              </a:rPr>
              <a:t>grs</a:t>
            </a:r>
            <a:r>
              <a:rPr lang="es-ES" b="0" i="0" u="none" strike="noStrike" baseline="0" dirty="0" smtClean="0">
                <a:solidFill>
                  <a:srgbClr val="000000"/>
                </a:solidFill>
                <a:latin typeface="Times New Roman"/>
              </a:rPr>
              <a:t>/kg. Difícil de calcular...</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en % total en dieta. La realidad es de consumo insuficiente.</a:t>
            </a:r>
          </a:p>
          <a:p>
            <a:endParaRPr lang="es-ES" dirty="0"/>
          </a:p>
        </p:txBody>
      </p:sp>
    </p:spTree>
    <p:extLst>
      <p:ext uri="{BB962C8B-B14F-4D97-AF65-F5344CB8AC3E}">
        <p14:creationId xmlns:p14="http://schemas.microsoft.com/office/powerpoint/2010/main" val="11772079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0714" y="857250"/>
            <a:ext cx="5362575"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41203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b="0" i="0" u="none" strike="noStrike" baseline="0" dirty="0" smtClean="0">
                <a:solidFill>
                  <a:srgbClr val="000000"/>
                </a:solidFill>
                <a:latin typeface="Times New Roman"/>
              </a:rPr>
              <a:t>Metabolismo de los Carbohidratos</a:t>
            </a:r>
            <a:endParaRPr lang="es-ES" dirty="0"/>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37478" y="1600201"/>
            <a:ext cx="5669047"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12055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0" i="0" u="none" strike="noStrike" baseline="0" dirty="0" smtClean="0">
                <a:solidFill>
                  <a:srgbClr val="000000"/>
                </a:solidFill>
                <a:latin typeface="Arial"/>
              </a:rPr>
              <a:t>Tipos de Carbohidratos</a:t>
            </a:r>
            <a:endParaRPr lang="es-ES" dirty="0"/>
          </a:p>
        </p:txBody>
      </p:sp>
      <p:pic>
        <p:nvPicPr>
          <p:cNvPr id="11266"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57200" y="1628801"/>
            <a:ext cx="4038600"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48200" y="1628800"/>
            <a:ext cx="4038600"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5712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7008" y="576340"/>
            <a:ext cx="7355961" cy="5660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94755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0" i="0" u="none" strike="noStrike" baseline="0" dirty="0" smtClean="0">
                <a:solidFill>
                  <a:srgbClr val="000000"/>
                </a:solidFill>
                <a:latin typeface="Times New Roman"/>
              </a:rPr>
              <a:t>Impacto de la glucosa en la sangre</a:t>
            </a:r>
            <a:endParaRPr lang="es-ES" dirty="0"/>
          </a:p>
        </p:txBody>
      </p:sp>
      <p:pic>
        <p:nvPicPr>
          <p:cNvPr id="13316"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80496" y="1600201"/>
            <a:ext cx="3183008"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33368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solidFill>
                  <a:srgbClr val="000000"/>
                </a:solidFill>
                <a:latin typeface="Times New Roman"/>
              </a:rPr>
              <a:t>Proteínas</a:t>
            </a:r>
            <a:endParaRPr lang="es-ES" dirty="0"/>
          </a:p>
        </p:txBody>
      </p:sp>
      <p:sp>
        <p:nvSpPr>
          <p:cNvPr id="3" name="2 Marcador de contenido"/>
          <p:cNvSpPr>
            <a:spLocks noGrp="1"/>
          </p:cNvSpPr>
          <p:nvPr>
            <p:ph idx="1"/>
          </p:nvPr>
        </p:nvSpPr>
        <p:spPr/>
        <p:txBody>
          <a:bodyPr>
            <a:normAutofit fontScale="62500" lnSpcReduction="20000"/>
          </a:bodyPr>
          <a:lstStyle/>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Características básicas. Aminoácidos. </a:t>
            </a:r>
            <a:r>
              <a:rPr lang="es-ES" b="0" i="0" u="none" strike="noStrike" baseline="0" dirty="0" err="1" smtClean="0">
                <a:solidFill>
                  <a:srgbClr val="000000"/>
                </a:solidFill>
                <a:latin typeface="Times New Roman"/>
              </a:rPr>
              <a:t>AA´s</a:t>
            </a:r>
            <a:r>
              <a:rPr lang="es-ES" b="0" i="0" u="none" strike="noStrike" baseline="0" dirty="0" smtClean="0">
                <a:solidFill>
                  <a:srgbClr val="000000"/>
                </a:solidFill>
                <a:latin typeface="Times New Roman"/>
              </a:rPr>
              <a:t> limitantes, BV y NPU. </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Tipos y fuentes alimentarias.</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Proteínas completas, animales. </a:t>
            </a:r>
            <a:r>
              <a:rPr lang="es-ES" b="0" i="0" u="none" strike="noStrike" baseline="0" dirty="0" err="1" smtClean="0">
                <a:solidFill>
                  <a:srgbClr val="000000"/>
                </a:solidFill>
                <a:latin typeface="Times New Roman"/>
              </a:rPr>
              <a:t>AA´s</a:t>
            </a:r>
            <a:r>
              <a:rPr lang="es-ES" b="0" i="0" u="none" strike="noStrike" baseline="0" dirty="0" smtClean="0">
                <a:solidFill>
                  <a:srgbClr val="000000"/>
                </a:solidFill>
                <a:latin typeface="Times New Roman"/>
              </a:rPr>
              <a:t> esenciales.</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Proteínas incompletas, vegetales .</a:t>
            </a:r>
            <a:r>
              <a:rPr lang="es-ES" b="0" i="0" u="none" strike="noStrike" baseline="0" dirty="0" err="1" smtClean="0">
                <a:solidFill>
                  <a:srgbClr val="000000"/>
                </a:solidFill>
                <a:latin typeface="Times New Roman"/>
              </a:rPr>
              <a:t>AA´s</a:t>
            </a:r>
            <a:r>
              <a:rPr lang="es-ES" b="0" i="0" u="none" strike="noStrike" baseline="0" dirty="0" smtClean="0">
                <a:solidFill>
                  <a:srgbClr val="000000"/>
                </a:solidFill>
                <a:latin typeface="Times New Roman"/>
              </a:rPr>
              <a:t> no esenciales.</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Funciones principales y secundarias.</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Generación y reparación de tejidos y estructuras</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Creación de enzimas, anticuerpos, hormonas, neurotransmisores..</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Desechamos función energética. Relación con CH y Grasas en dieta.</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Actividad hormonal.</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El aumento metabólico. El ADE.</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Testosterona, Insulina; Cortisol y Glucagón</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Requerimientos y recomendaciones nutricionales RDA, CDR.</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en </a:t>
            </a:r>
            <a:r>
              <a:rPr lang="es-ES" b="0" i="0" u="none" strike="noStrike" baseline="0" dirty="0" err="1" smtClean="0">
                <a:solidFill>
                  <a:srgbClr val="000000"/>
                </a:solidFill>
                <a:latin typeface="Times New Roman"/>
              </a:rPr>
              <a:t>grs</a:t>
            </a:r>
            <a:r>
              <a:rPr lang="es-ES" b="0" i="0" u="none" strike="noStrike" baseline="0" dirty="0" smtClean="0">
                <a:solidFill>
                  <a:srgbClr val="000000"/>
                </a:solidFill>
                <a:latin typeface="Times New Roman"/>
              </a:rPr>
              <a:t>/kg de peso corporal. Riesgos de exceso y defecto.</a:t>
            </a:r>
          </a:p>
          <a:p>
            <a:pPr marL="0" indent="0">
              <a:buNone/>
            </a:pPr>
            <a:r>
              <a:rPr lang="es-ES" b="0" i="0" u="none" strike="noStrike" baseline="0" dirty="0" smtClean="0">
                <a:solidFill>
                  <a:srgbClr val="000000"/>
                </a:solidFill>
                <a:latin typeface="Wingdings"/>
              </a:rPr>
              <a:t></a:t>
            </a:r>
            <a:r>
              <a:rPr lang="es-ES" b="0" i="0" u="none" strike="noStrike" baseline="0" dirty="0" smtClean="0">
                <a:solidFill>
                  <a:srgbClr val="000000"/>
                </a:solidFill>
                <a:latin typeface="Times New Roman"/>
              </a:rPr>
              <a:t>en % total en dieta, relacionado con otros principios.</a:t>
            </a:r>
          </a:p>
          <a:p>
            <a:endParaRPr lang="es-ES" dirty="0"/>
          </a:p>
        </p:txBody>
      </p:sp>
    </p:spTree>
    <p:extLst>
      <p:ext uri="{BB962C8B-B14F-4D97-AF65-F5344CB8AC3E}">
        <p14:creationId xmlns:p14="http://schemas.microsoft.com/office/powerpoint/2010/main" val="6611454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8229600" cy="850106"/>
          </a:xfrm>
        </p:spPr>
        <p:txBody>
          <a:bodyPr>
            <a:normAutofit/>
          </a:bodyPr>
          <a:lstStyle/>
          <a:p>
            <a:r>
              <a:rPr lang="es-ES" sz="3600" b="0" i="0" u="none" strike="noStrike" baseline="0" dirty="0" smtClean="0">
                <a:solidFill>
                  <a:srgbClr val="000000"/>
                </a:solidFill>
                <a:latin typeface="Arial"/>
              </a:rPr>
              <a:t>PROTEÍNAS</a:t>
            </a:r>
            <a:endParaRPr lang="es-ES" sz="3600" dirty="0"/>
          </a:p>
        </p:txBody>
      </p:sp>
      <p:sp>
        <p:nvSpPr>
          <p:cNvPr id="3" name="2 Marcador de contenido"/>
          <p:cNvSpPr>
            <a:spLocks noGrp="1"/>
          </p:cNvSpPr>
          <p:nvPr>
            <p:ph idx="1"/>
          </p:nvPr>
        </p:nvSpPr>
        <p:spPr>
          <a:xfrm>
            <a:off x="457200" y="1196753"/>
            <a:ext cx="8229600" cy="4929411"/>
          </a:xfrm>
        </p:spPr>
        <p:txBody>
          <a:bodyPr>
            <a:normAutofit fontScale="62500" lnSpcReduction="20000"/>
          </a:bodyPr>
          <a:lstStyle/>
          <a:p>
            <a:pPr marL="0" indent="0">
              <a:buNone/>
            </a:pPr>
            <a:r>
              <a:rPr lang="es-ES" b="0" i="0" u="none" strike="noStrike" baseline="0" dirty="0" smtClean="0">
                <a:solidFill>
                  <a:srgbClr val="000000"/>
                </a:solidFill>
                <a:latin typeface="Arial"/>
              </a:rPr>
              <a:t>Son moléculas formadas por C, H, O, N generalmente. Algunas también llevan S y otras, además, tienen P, Fe, Cu, I, etc.</a:t>
            </a:r>
          </a:p>
          <a:p>
            <a:pPr marL="0" indent="0">
              <a:buNone/>
            </a:pPr>
            <a:endParaRPr lang="es-ES" b="0" i="0" u="none" strike="noStrike" baseline="0" dirty="0" smtClean="0">
              <a:solidFill>
                <a:srgbClr val="000000"/>
              </a:solidFill>
              <a:latin typeface="Arial"/>
            </a:endParaRPr>
          </a:p>
          <a:p>
            <a:pPr marL="0" indent="0">
              <a:buNone/>
            </a:pPr>
            <a:r>
              <a:rPr lang="es-ES" b="0" i="0" u="none" strike="noStrike" baseline="0" dirty="0" smtClean="0">
                <a:solidFill>
                  <a:srgbClr val="000000"/>
                </a:solidFill>
                <a:latin typeface="Arial"/>
              </a:rPr>
              <a:t>También se puede decir que son polímeros de aminoácidos (</a:t>
            </a:r>
            <a:r>
              <a:rPr lang="es-ES" b="0" i="0" u="none" strike="noStrike" baseline="0" dirty="0" err="1" smtClean="0">
                <a:solidFill>
                  <a:srgbClr val="000000"/>
                </a:solidFill>
                <a:latin typeface="Arial"/>
              </a:rPr>
              <a:t>aá</a:t>
            </a:r>
            <a:r>
              <a:rPr lang="es-ES" b="0" i="0" u="none" strike="noStrike" baseline="0" dirty="0" smtClean="0">
                <a:solidFill>
                  <a:srgbClr val="000000"/>
                </a:solidFill>
                <a:latin typeface="Arial"/>
              </a:rPr>
              <a:t>), es decir, largas cadenas de </a:t>
            </a:r>
            <a:r>
              <a:rPr lang="es-ES" b="0" i="0" u="none" strike="noStrike" baseline="0" dirty="0" err="1" smtClean="0">
                <a:solidFill>
                  <a:srgbClr val="000000"/>
                </a:solidFill>
                <a:latin typeface="Arial"/>
              </a:rPr>
              <a:t>aá</a:t>
            </a:r>
            <a:r>
              <a:rPr lang="es-ES" b="0" i="0" u="none" strike="noStrike" baseline="0" dirty="0" smtClean="0">
                <a:solidFill>
                  <a:srgbClr val="000000"/>
                </a:solidFill>
                <a:latin typeface="Arial"/>
              </a:rPr>
              <a:t> no ramificadas.</a:t>
            </a:r>
          </a:p>
          <a:p>
            <a:pPr marL="0" indent="0">
              <a:buNone/>
            </a:pPr>
            <a:r>
              <a:rPr lang="es-ES" b="0" i="0" u="none" strike="noStrike" baseline="0" dirty="0" smtClean="0">
                <a:solidFill>
                  <a:srgbClr val="000000"/>
                </a:solidFill>
                <a:latin typeface="Arial"/>
              </a:rPr>
              <a:t>No todas las cadenas de </a:t>
            </a:r>
            <a:r>
              <a:rPr lang="es-ES" b="0" i="0" u="none" strike="noStrike" baseline="0" dirty="0" err="1" smtClean="0">
                <a:solidFill>
                  <a:srgbClr val="000000"/>
                </a:solidFill>
                <a:latin typeface="Arial"/>
              </a:rPr>
              <a:t>aá</a:t>
            </a:r>
            <a:r>
              <a:rPr lang="es-ES" b="0" i="0" u="none" strike="noStrike" baseline="0" dirty="0" smtClean="0">
                <a:solidFill>
                  <a:srgbClr val="000000"/>
                </a:solidFill>
                <a:latin typeface="Arial"/>
              </a:rPr>
              <a:t> pueden considerarse proteínas, según esto tenemos:</a:t>
            </a:r>
          </a:p>
          <a:p>
            <a:r>
              <a:rPr lang="es-ES" b="0" i="0" u="none" strike="noStrike" baseline="0" dirty="0" err="1" smtClean="0">
                <a:solidFill>
                  <a:srgbClr val="000000"/>
                </a:solidFill>
                <a:latin typeface="Arial"/>
              </a:rPr>
              <a:t>Oligopeptidos</a:t>
            </a:r>
            <a:r>
              <a:rPr lang="es-ES" b="0" i="0" u="none" strike="noStrike" baseline="0" dirty="0" smtClean="0">
                <a:solidFill>
                  <a:srgbClr val="000000"/>
                </a:solidFill>
                <a:latin typeface="Arial"/>
              </a:rPr>
              <a:t> (cadenas de 2-10 </a:t>
            </a:r>
            <a:r>
              <a:rPr lang="es-ES" b="0" i="0" u="none" strike="noStrike" baseline="0" dirty="0" err="1" smtClean="0">
                <a:solidFill>
                  <a:srgbClr val="000000"/>
                </a:solidFill>
                <a:latin typeface="Arial"/>
              </a:rPr>
              <a:t>aá</a:t>
            </a:r>
            <a:r>
              <a:rPr lang="es-ES" b="0" i="0" u="none" strike="noStrike" baseline="0" dirty="0" smtClean="0">
                <a:solidFill>
                  <a:srgbClr val="000000"/>
                </a:solidFill>
                <a:latin typeface="Arial"/>
              </a:rPr>
              <a:t>)</a:t>
            </a:r>
          </a:p>
          <a:p>
            <a:r>
              <a:rPr lang="es-ES" b="0" i="0" u="none" strike="noStrike" baseline="0" dirty="0" err="1" smtClean="0">
                <a:solidFill>
                  <a:srgbClr val="000000"/>
                </a:solidFill>
                <a:latin typeface="Arial"/>
              </a:rPr>
              <a:t>Polipeptidos</a:t>
            </a:r>
            <a:r>
              <a:rPr lang="es-ES" b="0" i="0" u="none" strike="noStrike" baseline="0" dirty="0" smtClean="0">
                <a:solidFill>
                  <a:srgbClr val="000000"/>
                </a:solidFill>
                <a:latin typeface="Arial"/>
              </a:rPr>
              <a:t> (cadenas de + 10 </a:t>
            </a:r>
            <a:r>
              <a:rPr lang="es-ES" b="0" i="0" u="none" strike="noStrike" baseline="0" dirty="0" err="1" smtClean="0">
                <a:solidFill>
                  <a:srgbClr val="000000"/>
                </a:solidFill>
                <a:latin typeface="Arial"/>
              </a:rPr>
              <a:t>aá</a:t>
            </a:r>
            <a:r>
              <a:rPr lang="es-ES" b="0" i="0" u="none" strike="noStrike" baseline="0" dirty="0" smtClean="0">
                <a:solidFill>
                  <a:srgbClr val="000000"/>
                </a:solidFill>
                <a:latin typeface="Arial"/>
              </a:rPr>
              <a:t>)</a:t>
            </a:r>
          </a:p>
          <a:p>
            <a:r>
              <a:rPr lang="es-ES" b="0" i="0" u="none" strike="noStrike" baseline="0" dirty="0" smtClean="0">
                <a:solidFill>
                  <a:srgbClr val="000000"/>
                </a:solidFill>
                <a:latin typeface="Arial"/>
              </a:rPr>
              <a:t>Proteínas (cadenas de + 50 </a:t>
            </a:r>
            <a:r>
              <a:rPr lang="es-ES" b="0" i="0" u="none" strike="noStrike" baseline="0" dirty="0" err="1" smtClean="0">
                <a:solidFill>
                  <a:srgbClr val="000000"/>
                </a:solidFill>
                <a:latin typeface="Arial"/>
              </a:rPr>
              <a:t>aá</a:t>
            </a:r>
            <a:r>
              <a:rPr lang="es-ES" b="0" i="0" u="none" strike="noStrike" baseline="0" dirty="0" smtClean="0">
                <a:solidFill>
                  <a:srgbClr val="000000"/>
                </a:solidFill>
                <a:latin typeface="Arial"/>
              </a:rPr>
              <a:t> o sí el valor de PM excede de 5000)</a:t>
            </a:r>
          </a:p>
          <a:p>
            <a:pPr marL="0" indent="0">
              <a:buNone/>
            </a:pPr>
            <a:endParaRPr lang="es-ES" dirty="0">
              <a:solidFill>
                <a:srgbClr val="000000"/>
              </a:solidFill>
              <a:latin typeface="Times New Roman"/>
            </a:endParaRPr>
          </a:p>
          <a:p>
            <a:pPr marL="0" indent="0">
              <a:buNone/>
            </a:pPr>
            <a:r>
              <a:rPr lang="es-ES" b="0" i="0" u="none" strike="noStrike" baseline="0" dirty="0" smtClean="0">
                <a:solidFill>
                  <a:srgbClr val="000000"/>
                </a:solidFill>
                <a:latin typeface="Arial"/>
              </a:rPr>
              <a:t>El organismo fabrica sus propias proteínas a partir de los </a:t>
            </a:r>
            <a:r>
              <a:rPr lang="es-ES" b="0" i="0" u="none" strike="noStrike" baseline="0" dirty="0" err="1" smtClean="0">
                <a:solidFill>
                  <a:srgbClr val="000000"/>
                </a:solidFill>
                <a:latin typeface="Arial"/>
              </a:rPr>
              <a:t>aá</a:t>
            </a:r>
            <a:r>
              <a:rPr lang="es-ES" b="0" i="0" u="none" strike="noStrike" baseline="0" dirty="0" smtClean="0">
                <a:solidFill>
                  <a:srgbClr val="000000"/>
                </a:solidFill>
                <a:latin typeface="Arial"/>
              </a:rPr>
              <a:t> libres de las células, por lo que no hay proteínas imprescindibles en la dieta. Sin embargo, hay </a:t>
            </a:r>
            <a:r>
              <a:rPr lang="es-ES" b="0" i="0" u="none" strike="noStrike" baseline="0" dirty="0" err="1" smtClean="0">
                <a:solidFill>
                  <a:srgbClr val="000000"/>
                </a:solidFill>
                <a:latin typeface="Arial"/>
              </a:rPr>
              <a:t>aá</a:t>
            </a:r>
            <a:r>
              <a:rPr lang="es-ES" b="0" i="0" u="none" strike="noStrike" baseline="0" dirty="0" smtClean="0">
                <a:solidFill>
                  <a:srgbClr val="000000"/>
                </a:solidFill>
                <a:latin typeface="Arial"/>
              </a:rPr>
              <a:t> que no pueden ser sintetizados y hay que incluirlos en la dieta, se llaman </a:t>
            </a:r>
            <a:r>
              <a:rPr lang="es-ES" b="0" i="0" u="none" strike="noStrike" baseline="0" dirty="0" err="1" smtClean="0">
                <a:solidFill>
                  <a:srgbClr val="000000"/>
                </a:solidFill>
                <a:latin typeface="Arial"/>
              </a:rPr>
              <a:t>aá</a:t>
            </a:r>
            <a:r>
              <a:rPr lang="es-ES" b="0" i="0" u="none" strike="noStrike" baseline="0" dirty="0" smtClean="0">
                <a:solidFill>
                  <a:srgbClr val="000000"/>
                </a:solidFill>
                <a:latin typeface="Arial"/>
              </a:rPr>
              <a:t> esenciales. Son 8: </a:t>
            </a:r>
            <a:r>
              <a:rPr lang="es-ES" b="0" i="0" u="none" strike="noStrike" baseline="0" dirty="0" err="1" smtClean="0">
                <a:solidFill>
                  <a:srgbClr val="000000"/>
                </a:solidFill>
                <a:latin typeface="Arial"/>
              </a:rPr>
              <a:t>Valina</a:t>
            </a:r>
            <a:r>
              <a:rPr lang="es-ES" b="0" i="0" u="none" strike="noStrike" baseline="0" dirty="0" smtClean="0">
                <a:solidFill>
                  <a:srgbClr val="000000"/>
                </a:solidFill>
                <a:latin typeface="Arial"/>
              </a:rPr>
              <a:t>, Leucina, Isoleucina, </a:t>
            </a:r>
            <a:r>
              <a:rPr lang="es-ES" b="0" i="0" u="none" strike="noStrike" baseline="0" dirty="0" err="1" smtClean="0">
                <a:solidFill>
                  <a:srgbClr val="000000"/>
                </a:solidFill>
                <a:latin typeface="Arial"/>
              </a:rPr>
              <a:t>Meteonina</a:t>
            </a:r>
            <a:r>
              <a:rPr lang="es-ES" b="0" i="0" u="none" strike="noStrike" baseline="0" dirty="0" smtClean="0">
                <a:solidFill>
                  <a:srgbClr val="000000"/>
                </a:solidFill>
                <a:latin typeface="Arial"/>
              </a:rPr>
              <a:t>; Fenilalanina, </a:t>
            </a:r>
            <a:r>
              <a:rPr lang="es-ES" b="0" i="0" u="none" strike="noStrike" baseline="0" dirty="0" err="1" smtClean="0">
                <a:solidFill>
                  <a:srgbClr val="000000"/>
                </a:solidFill>
                <a:latin typeface="Arial"/>
              </a:rPr>
              <a:t>Treonina</a:t>
            </a:r>
            <a:r>
              <a:rPr lang="es-ES" b="0" i="0" u="none" strike="noStrike" baseline="0" dirty="0" smtClean="0">
                <a:solidFill>
                  <a:srgbClr val="000000"/>
                </a:solidFill>
                <a:latin typeface="Arial"/>
              </a:rPr>
              <a:t>, Triptófano, Lisina. Para los niños además hay Arginina e Histidina.</a:t>
            </a:r>
          </a:p>
          <a:p>
            <a:endParaRPr lang="es-ES" dirty="0"/>
          </a:p>
        </p:txBody>
      </p:sp>
    </p:spTree>
    <p:extLst>
      <p:ext uri="{BB962C8B-B14F-4D97-AF65-F5344CB8AC3E}">
        <p14:creationId xmlns:p14="http://schemas.microsoft.com/office/powerpoint/2010/main" val="21348369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0" i="0" u="none" strike="noStrike" baseline="0" dirty="0" smtClean="0">
                <a:solidFill>
                  <a:srgbClr val="000000"/>
                </a:solidFill>
                <a:latin typeface="Times New Roman"/>
              </a:rPr>
              <a:t>Aminoácidos esenciales y no esenciales</a:t>
            </a:r>
            <a:endParaRPr lang="es-ES" dirty="0"/>
          </a:p>
        </p:txBody>
      </p:sp>
      <p:pic>
        <p:nvPicPr>
          <p:cNvPr id="1433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79712" y="1600201"/>
            <a:ext cx="5400600" cy="4667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66502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0" i="0" u="none" strike="noStrike" baseline="0" dirty="0" smtClean="0">
                <a:solidFill>
                  <a:srgbClr val="000000"/>
                </a:solidFill>
                <a:latin typeface="Times New Roman"/>
              </a:rPr>
              <a:t>VB y NPU de las Proteínas</a:t>
            </a:r>
            <a:endParaRPr lang="es-ES" dirty="0"/>
          </a:p>
        </p:txBody>
      </p:sp>
      <p:pic>
        <p:nvPicPr>
          <p:cNvPr id="1536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1240783"/>
            <a:ext cx="7128792" cy="5090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3336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0" i="0" u="none" strike="noStrike" baseline="0" dirty="0" smtClean="0">
                <a:solidFill>
                  <a:srgbClr val="000000"/>
                </a:solidFill>
                <a:latin typeface="Times New Roman"/>
              </a:rPr>
              <a:t>Contenido proteico de los alimentos</a:t>
            </a:r>
            <a:endParaRPr lang="es-ES" dirty="0"/>
          </a:p>
        </p:txBody>
      </p:sp>
      <p:pic>
        <p:nvPicPr>
          <p:cNvPr id="1638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1320121"/>
            <a:ext cx="7128792" cy="5020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47091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7173" y="620688"/>
            <a:ext cx="7746452"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23040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27584" y="449371"/>
            <a:ext cx="7632848" cy="5693866"/>
          </a:xfrm>
          <a:prstGeom prst="rect">
            <a:avLst/>
          </a:prstGeom>
        </p:spPr>
        <p:txBody>
          <a:bodyPr wrap="square">
            <a:spAutoFit/>
          </a:bodyPr>
          <a:lstStyle/>
          <a:p>
            <a:pPr algn="ctr"/>
            <a:r>
              <a:rPr lang="es-ES" sz="4000" dirty="0" smtClean="0">
                <a:solidFill>
                  <a:srgbClr val="000000"/>
                </a:solidFill>
                <a:latin typeface="Times New Roman"/>
              </a:rPr>
              <a:t>Grasas</a:t>
            </a:r>
          </a:p>
          <a:p>
            <a:pPr algn="ctr"/>
            <a:endParaRPr lang="es-ES" sz="1400" dirty="0">
              <a:solidFill>
                <a:srgbClr val="000000"/>
              </a:solidFill>
              <a:latin typeface="Times New Roman"/>
            </a:endParaRPr>
          </a:p>
          <a:p>
            <a:r>
              <a:rPr lang="es-ES" dirty="0">
                <a:solidFill>
                  <a:srgbClr val="000000"/>
                </a:solidFill>
                <a:latin typeface="Wingdings"/>
              </a:rPr>
              <a:t></a:t>
            </a:r>
            <a:r>
              <a:rPr lang="es-ES" dirty="0">
                <a:solidFill>
                  <a:srgbClr val="000000"/>
                </a:solidFill>
                <a:latin typeface="Times New Roman"/>
              </a:rPr>
              <a:t>Características básicas</a:t>
            </a:r>
            <a:r>
              <a:rPr lang="es-ES" dirty="0" smtClean="0">
                <a:solidFill>
                  <a:srgbClr val="000000"/>
                </a:solidFill>
                <a:latin typeface="Times New Roman"/>
              </a:rPr>
              <a:t>. Valor </a:t>
            </a:r>
            <a:r>
              <a:rPr lang="es-ES" dirty="0">
                <a:solidFill>
                  <a:srgbClr val="000000"/>
                </a:solidFill>
                <a:latin typeface="Times New Roman"/>
              </a:rPr>
              <a:t>calórico</a:t>
            </a:r>
            <a:r>
              <a:rPr lang="es-ES" dirty="0" smtClean="0">
                <a:solidFill>
                  <a:srgbClr val="000000"/>
                </a:solidFill>
                <a:latin typeface="Times New Roman"/>
              </a:rPr>
              <a:t>. Hidrofobia. Se </a:t>
            </a:r>
            <a:r>
              <a:rPr lang="es-ES" dirty="0">
                <a:solidFill>
                  <a:srgbClr val="000000"/>
                </a:solidFill>
                <a:latin typeface="Times New Roman"/>
              </a:rPr>
              <a:t>almacenan en seco</a:t>
            </a:r>
            <a:r>
              <a:rPr lang="es-ES" dirty="0" smtClean="0">
                <a:solidFill>
                  <a:srgbClr val="000000"/>
                </a:solidFill>
                <a:latin typeface="Times New Roman"/>
              </a:rPr>
              <a:t>.</a:t>
            </a:r>
          </a:p>
          <a:p>
            <a:endParaRPr lang="es-ES" sz="300" dirty="0">
              <a:solidFill>
                <a:srgbClr val="000000"/>
              </a:solidFill>
              <a:latin typeface="Times New Roman"/>
            </a:endParaRPr>
          </a:p>
          <a:p>
            <a:r>
              <a:rPr lang="es-ES" dirty="0">
                <a:solidFill>
                  <a:srgbClr val="000000"/>
                </a:solidFill>
                <a:latin typeface="Wingdings"/>
              </a:rPr>
              <a:t></a:t>
            </a:r>
            <a:r>
              <a:rPr lang="es-ES" dirty="0">
                <a:solidFill>
                  <a:srgbClr val="000000"/>
                </a:solidFill>
                <a:latin typeface="Times New Roman"/>
              </a:rPr>
              <a:t>Tipos y fuentes alimentarias. </a:t>
            </a:r>
          </a:p>
          <a:p>
            <a:r>
              <a:rPr lang="es-ES" dirty="0">
                <a:solidFill>
                  <a:srgbClr val="000000"/>
                </a:solidFill>
                <a:latin typeface="Wingdings"/>
              </a:rPr>
              <a:t></a:t>
            </a:r>
            <a:r>
              <a:rPr lang="es-ES" dirty="0">
                <a:solidFill>
                  <a:srgbClr val="000000"/>
                </a:solidFill>
                <a:latin typeface="Times New Roman"/>
              </a:rPr>
              <a:t>Fosfolípidos ,mundo vegetal</a:t>
            </a:r>
            <a:r>
              <a:rPr lang="es-ES" dirty="0" smtClean="0">
                <a:solidFill>
                  <a:srgbClr val="000000"/>
                </a:solidFill>
                <a:latin typeface="Times New Roman"/>
              </a:rPr>
              <a:t>. Formador </a:t>
            </a:r>
            <a:r>
              <a:rPr lang="es-ES" dirty="0">
                <a:solidFill>
                  <a:srgbClr val="000000"/>
                </a:solidFill>
                <a:latin typeface="Times New Roman"/>
              </a:rPr>
              <a:t>de membranas.</a:t>
            </a:r>
          </a:p>
          <a:p>
            <a:r>
              <a:rPr lang="es-ES" dirty="0">
                <a:solidFill>
                  <a:srgbClr val="000000"/>
                </a:solidFill>
                <a:latin typeface="Wingdings"/>
              </a:rPr>
              <a:t></a:t>
            </a:r>
            <a:r>
              <a:rPr lang="es-ES" dirty="0">
                <a:solidFill>
                  <a:srgbClr val="000000"/>
                </a:solidFill>
                <a:latin typeface="Times New Roman"/>
              </a:rPr>
              <a:t>Colesterol ,m animal</a:t>
            </a:r>
            <a:r>
              <a:rPr lang="es-ES" dirty="0" smtClean="0">
                <a:solidFill>
                  <a:srgbClr val="000000"/>
                </a:solidFill>
                <a:latin typeface="Times New Roman"/>
              </a:rPr>
              <a:t>. Precursor </a:t>
            </a:r>
            <a:r>
              <a:rPr lang="es-ES" dirty="0">
                <a:solidFill>
                  <a:srgbClr val="000000"/>
                </a:solidFill>
                <a:latin typeface="Times New Roman"/>
              </a:rPr>
              <a:t>hormonas esteroideas</a:t>
            </a:r>
            <a:r>
              <a:rPr lang="es-ES" dirty="0" smtClean="0">
                <a:solidFill>
                  <a:srgbClr val="000000"/>
                </a:solidFill>
                <a:latin typeface="Times New Roman"/>
              </a:rPr>
              <a:t>, ácidos </a:t>
            </a:r>
            <a:r>
              <a:rPr lang="es-ES" dirty="0">
                <a:solidFill>
                  <a:srgbClr val="000000"/>
                </a:solidFill>
                <a:latin typeface="Times New Roman"/>
              </a:rPr>
              <a:t>biliares</a:t>
            </a:r>
            <a:r>
              <a:rPr lang="es-ES" dirty="0" smtClean="0">
                <a:solidFill>
                  <a:srgbClr val="000000"/>
                </a:solidFill>
                <a:latin typeface="Times New Roman"/>
              </a:rPr>
              <a:t>, </a:t>
            </a:r>
            <a:r>
              <a:rPr lang="es-ES" dirty="0" err="1" smtClean="0">
                <a:solidFill>
                  <a:srgbClr val="000000"/>
                </a:solidFill>
                <a:latin typeface="Times New Roman"/>
              </a:rPr>
              <a:t>VitD</a:t>
            </a:r>
            <a:r>
              <a:rPr lang="es-ES" dirty="0">
                <a:solidFill>
                  <a:srgbClr val="000000"/>
                </a:solidFill>
                <a:latin typeface="Times New Roman"/>
              </a:rPr>
              <a:t>.</a:t>
            </a:r>
          </a:p>
          <a:p>
            <a:r>
              <a:rPr lang="pt-BR" dirty="0" smtClean="0">
                <a:solidFill>
                  <a:srgbClr val="000000"/>
                </a:solidFill>
                <a:latin typeface="Wingdings"/>
              </a:rPr>
              <a:t></a:t>
            </a:r>
            <a:r>
              <a:rPr lang="pt-BR" dirty="0" smtClean="0">
                <a:solidFill>
                  <a:srgbClr val="000000"/>
                </a:solidFill>
                <a:latin typeface="Times New Roman"/>
              </a:rPr>
              <a:t>Triglicérides: formados </a:t>
            </a:r>
            <a:r>
              <a:rPr lang="pt-BR" dirty="0">
                <a:solidFill>
                  <a:srgbClr val="000000"/>
                </a:solidFill>
                <a:latin typeface="Times New Roman"/>
              </a:rPr>
              <a:t>por ácidos </a:t>
            </a:r>
            <a:r>
              <a:rPr lang="pt-BR" dirty="0" err="1">
                <a:solidFill>
                  <a:srgbClr val="000000"/>
                </a:solidFill>
                <a:latin typeface="Times New Roman"/>
              </a:rPr>
              <a:t>grasos</a:t>
            </a:r>
            <a:r>
              <a:rPr lang="pt-BR" dirty="0">
                <a:solidFill>
                  <a:srgbClr val="000000"/>
                </a:solidFill>
                <a:latin typeface="Times New Roman"/>
              </a:rPr>
              <a:t> saturados o insaturados</a:t>
            </a:r>
            <a:r>
              <a:rPr lang="pt-BR" dirty="0" smtClean="0">
                <a:solidFill>
                  <a:srgbClr val="000000"/>
                </a:solidFill>
                <a:latin typeface="Times New Roman"/>
              </a:rPr>
              <a:t>. </a:t>
            </a:r>
            <a:r>
              <a:rPr lang="pt-BR" dirty="0" err="1" smtClean="0">
                <a:solidFill>
                  <a:srgbClr val="000000"/>
                </a:solidFill>
                <a:latin typeface="Times New Roman"/>
              </a:rPr>
              <a:t>En</a:t>
            </a:r>
            <a:r>
              <a:rPr lang="pt-BR" dirty="0" smtClean="0">
                <a:solidFill>
                  <a:srgbClr val="000000"/>
                </a:solidFill>
                <a:latin typeface="Times New Roman"/>
              </a:rPr>
              <a:t> </a:t>
            </a:r>
            <a:r>
              <a:rPr lang="pt-BR" dirty="0">
                <a:solidFill>
                  <a:srgbClr val="000000"/>
                </a:solidFill>
                <a:latin typeface="Times New Roman"/>
              </a:rPr>
              <a:t>ambos</a:t>
            </a:r>
            <a:r>
              <a:rPr lang="pt-BR" dirty="0" smtClean="0">
                <a:solidFill>
                  <a:srgbClr val="000000"/>
                </a:solidFill>
                <a:latin typeface="Times New Roman"/>
              </a:rPr>
              <a:t>.</a:t>
            </a:r>
          </a:p>
          <a:p>
            <a:endParaRPr lang="pt-BR" sz="300" dirty="0">
              <a:solidFill>
                <a:srgbClr val="000000"/>
              </a:solidFill>
              <a:latin typeface="Times New Roman"/>
            </a:endParaRPr>
          </a:p>
          <a:p>
            <a:r>
              <a:rPr lang="es-ES" dirty="0">
                <a:solidFill>
                  <a:srgbClr val="000000"/>
                </a:solidFill>
                <a:latin typeface="Wingdings"/>
              </a:rPr>
              <a:t></a:t>
            </a:r>
            <a:r>
              <a:rPr lang="es-ES" dirty="0">
                <a:solidFill>
                  <a:srgbClr val="000000"/>
                </a:solidFill>
                <a:latin typeface="Times New Roman"/>
              </a:rPr>
              <a:t>Funciones principales y secundarias.</a:t>
            </a:r>
          </a:p>
          <a:p>
            <a:r>
              <a:rPr lang="es-ES" dirty="0">
                <a:solidFill>
                  <a:srgbClr val="000000"/>
                </a:solidFill>
                <a:latin typeface="Wingdings"/>
              </a:rPr>
              <a:t></a:t>
            </a:r>
            <a:r>
              <a:rPr lang="es-ES" dirty="0">
                <a:solidFill>
                  <a:srgbClr val="000000"/>
                </a:solidFill>
                <a:latin typeface="Times New Roman"/>
              </a:rPr>
              <a:t>Reparadora y formadora de elementos y estructuras. Sistema hormonal.</a:t>
            </a:r>
          </a:p>
          <a:p>
            <a:r>
              <a:rPr lang="es-ES" dirty="0">
                <a:solidFill>
                  <a:srgbClr val="000000"/>
                </a:solidFill>
                <a:latin typeface="Wingdings"/>
              </a:rPr>
              <a:t></a:t>
            </a:r>
            <a:r>
              <a:rPr lang="es-ES" dirty="0">
                <a:solidFill>
                  <a:srgbClr val="000000"/>
                </a:solidFill>
                <a:latin typeface="Times New Roman"/>
              </a:rPr>
              <a:t>Energía para la vida. Somos seres aeróbicos</a:t>
            </a:r>
            <a:r>
              <a:rPr lang="es-ES" dirty="0" smtClean="0">
                <a:solidFill>
                  <a:srgbClr val="000000"/>
                </a:solidFill>
                <a:latin typeface="Times New Roman"/>
              </a:rPr>
              <a:t>. Transmisión </a:t>
            </a:r>
            <a:r>
              <a:rPr lang="es-ES" dirty="0">
                <a:solidFill>
                  <a:srgbClr val="000000"/>
                </a:solidFill>
                <a:latin typeface="Times New Roman"/>
              </a:rPr>
              <a:t>nerviosa.</a:t>
            </a:r>
          </a:p>
          <a:p>
            <a:r>
              <a:rPr lang="es-ES" dirty="0">
                <a:solidFill>
                  <a:srgbClr val="000000"/>
                </a:solidFill>
                <a:latin typeface="Wingdings"/>
              </a:rPr>
              <a:t></a:t>
            </a:r>
            <a:r>
              <a:rPr lang="es-ES" dirty="0">
                <a:solidFill>
                  <a:srgbClr val="000000"/>
                </a:solidFill>
                <a:latin typeface="Times New Roman"/>
              </a:rPr>
              <a:t>Formación de tejido adiposo de reserva</a:t>
            </a:r>
            <a:r>
              <a:rPr lang="es-ES" dirty="0" smtClean="0">
                <a:solidFill>
                  <a:srgbClr val="000000"/>
                </a:solidFill>
                <a:latin typeface="Times New Roman"/>
              </a:rPr>
              <a:t>. Aísla </a:t>
            </a:r>
            <a:r>
              <a:rPr lang="es-ES" dirty="0">
                <a:solidFill>
                  <a:srgbClr val="000000"/>
                </a:solidFill>
                <a:latin typeface="Times New Roman"/>
              </a:rPr>
              <a:t>del frío y mantiene temperatura.</a:t>
            </a:r>
          </a:p>
          <a:p>
            <a:endParaRPr lang="es-ES" sz="300" dirty="0" smtClean="0">
              <a:solidFill>
                <a:srgbClr val="000000"/>
              </a:solidFill>
              <a:latin typeface="Wingdings"/>
            </a:endParaRPr>
          </a:p>
          <a:p>
            <a:r>
              <a:rPr lang="es-ES" dirty="0" smtClean="0">
                <a:solidFill>
                  <a:srgbClr val="000000"/>
                </a:solidFill>
                <a:latin typeface="Wingdings"/>
              </a:rPr>
              <a:t></a:t>
            </a:r>
            <a:r>
              <a:rPr lang="es-ES" dirty="0">
                <a:solidFill>
                  <a:srgbClr val="000000"/>
                </a:solidFill>
                <a:latin typeface="Times New Roman"/>
              </a:rPr>
              <a:t>Metabolismo de las Grasas. Niveles internos y externos.</a:t>
            </a:r>
          </a:p>
          <a:p>
            <a:r>
              <a:rPr lang="es-ES" dirty="0">
                <a:solidFill>
                  <a:srgbClr val="000000"/>
                </a:solidFill>
                <a:latin typeface="Wingdings"/>
              </a:rPr>
              <a:t></a:t>
            </a:r>
            <a:r>
              <a:rPr lang="es-ES" dirty="0">
                <a:solidFill>
                  <a:srgbClr val="000000"/>
                </a:solidFill>
                <a:latin typeface="Times New Roman"/>
              </a:rPr>
              <a:t>Tejido adiposo</a:t>
            </a:r>
            <a:r>
              <a:rPr lang="es-ES" dirty="0" smtClean="0">
                <a:solidFill>
                  <a:srgbClr val="000000"/>
                </a:solidFill>
                <a:latin typeface="Times New Roman"/>
              </a:rPr>
              <a:t>, debajo </a:t>
            </a:r>
            <a:r>
              <a:rPr lang="es-ES" dirty="0">
                <a:solidFill>
                  <a:srgbClr val="000000"/>
                </a:solidFill>
                <a:latin typeface="Times New Roman"/>
              </a:rPr>
              <a:t>de la piel, 100.000Kcal.</a:t>
            </a:r>
          </a:p>
          <a:p>
            <a:r>
              <a:rPr lang="es-ES" dirty="0">
                <a:solidFill>
                  <a:srgbClr val="000000"/>
                </a:solidFill>
                <a:latin typeface="Wingdings"/>
              </a:rPr>
              <a:t></a:t>
            </a:r>
            <a:r>
              <a:rPr lang="es-ES" dirty="0">
                <a:solidFill>
                  <a:srgbClr val="000000"/>
                </a:solidFill>
                <a:latin typeface="Times New Roman"/>
              </a:rPr>
              <a:t>Reserva intramuscular 10.000Kcal.</a:t>
            </a:r>
          </a:p>
          <a:p>
            <a:r>
              <a:rPr lang="es-ES" dirty="0">
                <a:solidFill>
                  <a:srgbClr val="000000"/>
                </a:solidFill>
                <a:latin typeface="Wingdings"/>
              </a:rPr>
              <a:t></a:t>
            </a:r>
            <a:r>
              <a:rPr lang="es-ES" dirty="0">
                <a:solidFill>
                  <a:srgbClr val="000000"/>
                </a:solidFill>
                <a:latin typeface="Times New Roman"/>
              </a:rPr>
              <a:t>Grasa en plasma</a:t>
            </a:r>
            <a:r>
              <a:rPr lang="es-ES" dirty="0" smtClean="0">
                <a:solidFill>
                  <a:srgbClr val="000000"/>
                </a:solidFill>
                <a:latin typeface="Times New Roman"/>
              </a:rPr>
              <a:t>, lipoproteínas. </a:t>
            </a:r>
            <a:r>
              <a:rPr lang="es-ES" dirty="0" err="1" smtClean="0">
                <a:solidFill>
                  <a:srgbClr val="000000"/>
                </a:solidFill>
                <a:latin typeface="Times New Roman"/>
              </a:rPr>
              <a:t>Intervisceral</a:t>
            </a:r>
            <a:r>
              <a:rPr lang="es-ES" dirty="0">
                <a:solidFill>
                  <a:srgbClr val="000000"/>
                </a:solidFill>
                <a:latin typeface="Times New Roman"/>
              </a:rPr>
              <a:t>. Factores de salud y enfermedad.</a:t>
            </a:r>
          </a:p>
          <a:p>
            <a:endParaRPr lang="es-ES" sz="300" dirty="0" smtClean="0">
              <a:solidFill>
                <a:srgbClr val="000000"/>
              </a:solidFill>
              <a:latin typeface="Wingdings"/>
            </a:endParaRPr>
          </a:p>
          <a:p>
            <a:r>
              <a:rPr lang="es-ES" dirty="0" smtClean="0">
                <a:solidFill>
                  <a:srgbClr val="000000"/>
                </a:solidFill>
                <a:latin typeface="Wingdings"/>
              </a:rPr>
              <a:t></a:t>
            </a:r>
            <a:r>
              <a:rPr lang="es-ES" dirty="0">
                <a:solidFill>
                  <a:srgbClr val="000000"/>
                </a:solidFill>
                <a:latin typeface="Times New Roman"/>
              </a:rPr>
              <a:t>Requerimientos y recomendaciones nutricionales.</a:t>
            </a:r>
          </a:p>
          <a:p>
            <a:r>
              <a:rPr lang="es-ES" dirty="0">
                <a:solidFill>
                  <a:srgbClr val="000000"/>
                </a:solidFill>
                <a:latin typeface="Wingdings"/>
              </a:rPr>
              <a:t></a:t>
            </a:r>
            <a:r>
              <a:rPr lang="es-ES" dirty="0">
                <a:solidFill>
                  <a:srgbClr val="000000"/>
                </a:solidFill>
                <a:latin typeface="Times New Roman"/>
              </a:rPr>
              <a:t>RDA , CDR. % recomendados en dieta.</a:t>
            </a:r>
          </a:p>
          <a:p>
            <a:r>
              <a:rPr lang="es-ES" dirty="0">
                <a:solidFill>
                  <a:srgbClr val="000000"/>
                </a:solidFill>
                <a:latin typeface="Wingdings"/>
              </a:rPr>
              <a:t></a:t>
            </a:r>
            <a:r>
              <a:rPr lang="es-ES" dirty="0">
                <a:solidFill>
                  <a:srgbClr val="000000"/>
                </a:solidFill>
                <a:latin typeface="Times New Roman"/>
              </a:rPr>
              <a:t>Excesivo para población normal</a:t>
            </a:r>
            <a:r>
              <a:rPr lang="es-ES" dirty="0" smtClean="0">
                <a:solidFill>
                  <a:srgbClr val="000000"/>
                </a:solidFill>
                <a:latin typeface="Times New Roman"/>
              </a:rPr>
              <a:t>. Problemas </a:t>
            </a:r>
            <a:r>
              <a:rPr lang="es-ES" dirty="0">
                <a:solidFill>
                  <a:srgbClr val="000000"/>
                </a:solidFill>
                <a:latin typeface="Times New Roman"/>
              </a:rPr>
              <a:t>de salud</a:t>
            </a:r>
            <a:r>
              <a:rPr lang="es-ES" dirty="0" smtClean="0">
                <a:solidFill>
                  <a:srgbClr val="000000"/>
                </a:solidFill>
                <a:latin typeface="Times New Roman"/>
              </a:rPr>
              <a:t>. Intolerable </a:t>
            </a:r>
            <a:r>
              <a:rPr lang="es-ES" dirty="0">
                <a:solidFill>
                  <a:srgbClr val="000000"/>
                </a:solidFill>
                <a:latin typeface="Times New Roman"/>
              </a:rPr>
              <a:t>deportistas.</a:t>
            </a:r>
          </a:p>
        </p:txBody>
      </p:sp>
    </p:spTree>
    <p:extLst>
      <p:ext uri="{BB962C8B-B14F-4D97-AF65-F5344CB8AC3E}">
        <p14:creationId xmlns:p14="http://schemas.microsoft.com/office/powerpoint/2010/main" val="42896697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50106"/>
          </a:xfrm>
        </p:spPr>
        <p:txBody>
          <a:bodyPr/>
          <a:lstStyle/>
          <a:p>
            <a:r>
              <a:rPr lang="es-ES" dirty="0">
                <a:solidFill>
                  <a:srgbClr val="000000"/>
                </a:solidFill>
                <a:latin typeface="Times New Roman"/>
              </a:rPr>
              <a:t>Características básicas</a:t>
            </a:r>
            <a:endParaRPr lang="es-E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84744" y="1628800"/>
            <a:ext cx="8360753" cy="3930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15082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7200" y="274638"/>
            <a:ext cx="8229600" cy="1066130"/>
          </a:xfrm>
        </p:spPr>
        <p:txBody>
          <a:bodyPr/>
          <a:lstStyle/>
          <a:p>
            <a:r>
              <a:rPr lang="es-ES" b="1" dirty="0">
                <a:solidFill>
                  <a:srgbClr val="000000"/>
                </a:solidFill>
                <a:latin typeface="Times New Roman"/>
              </a:rPr>
              <a:t>Clasificación de los lípidos</a:t>
            </a:r>
            <a:endParaRPr lang="es-ES" dirty="0"/>
          </a:p>
        </p:txBody>
      </p:sp>
      <p:sp>
        <p:nvSpPr>
          <p:cNvPr id="6" name="5 Marcador de contenido"/>
          <p:cNvSpPr>
            <a:spLocks noGrp="1"/>
          </p:cNvSpPr>
          <p:nvPr>
            <p:ph idx="1"/>
          </p:nvPr>
        </p:nvSpPr>
        <p:spPr>
          <a:xfrm>
            <a:off x="457200" y="1268760"/>
            <a:ext cx="8229600" cy="5040559"/>
          </a:xfrm>
        </p:spPr>
        <p:txBody>
          <a:bodyPr>
            <a:normAutofit/>
          </a:bodyPr>
          <a:lstStyle/>
          <a:p>
            <a:r>
              <a:rPr lang="pt-BR" b="1" dirty="0" err="1"/>
              <a:t>Triglicéridos</a:t>
            </a:r>
            <a:r>
              <a:rPr lang="pt-BR" dirty="0"/>
              <a:t>(</a:t>
            </a:r>
            <a:r>
              <a:rPr lang="pt-BR" dirty="0" err="1"/>
              <a:t>grasas</a:t>
            </a:r>
            <a:r>
              <a:rPr lang="pt-BR" dirty="0"/>
              <a:t> y aceites</a:t>
            </a:r>
            <a:r>
              <a:rPr lang="pt-BR" dirty="0" smtClean="0"/>
              <a:t>):</a:t>
            </a:r>
          </a:p>
          <a:p>
            <a:pPr marL="800100" lvl="2" indent="0">
              <a:buNone/>
            </a:pPr>
            <a:r>
              <a:rPr lang="pt-BR" sz="2800" dirty="0" smtClean="0"/>
              <a:t>*</a:t>
            </a:r>
            <a:r>
              <a:rPr lang="pt-BR" sz="2800" i="1" dirty="0" smtClean="0"/>
              <a:t>Glicerol</a:t>
            </a:r>
          </a:p>
          <a:p>
            <a:pPr marL="800100" lvl="2" indent="0">
              <a:buNone/>
            </a:pPr>
            <a:r>
              <a:rPr lang="pt-BR" sz="2800" i="1" dirty="0" smtClean="0"/>
              <a:t>*</a:t>
            </a:r>
            <a:r>
              <a:rPr lang="pt-BR" sz="2800" i="1" dirty="0"/>
              <a:t>Ácidos </a:t>
            </a:r>
            <a:r>
              <a:rPr lang="pt-BR" sz="2800" i="1" dirty="0" err="1"/>
              <a:t>grasos</a:t>
            </a:r>
            <a:r>
              <a:rPr lang="pt-BR" sz="2800" i="1" dirty="0" smtClean="0"/>
              <a:t>:</a:t>
            </a:r>
          </a:p>
          <a:p>
            <a:pPr marL="1257300" lvl="3" indent="0">
              <a:buNone/>
            </a:pPr>
            <a:r>
              <a:rPr lang="pt-BR" sz="2400" dirty="0" smtClean="0"/>
              <a:t>-</a:t>
            </a:r>
            <a:r>
              <a:rPr lang="pt-BR" sz="2400" dirty="0"/>
              <a:t>Saturados (AGS</a:t>
            </a:r>
            <a:r>
              <a:rPr lang="pt-BR" sz="2400" dirty="0" smtClean="0"/>
              <a:t>)</a:t>
            </a:r>
          </a:p>
          <a:p>
            <a:pPr marL="1257300" lvl="3" indent="0">
              <a:buNone/>
            </a:pPr>
            <a:r>
              <a:rPr lang="pt-BR" sz="2400" dirty="0" smtClean="0"/>
              <a:t>-</a:t>
            </a:r>
            <a:r>
              <a:rPr lang="pt-BR" sz="2400" dirty="0"/>
              <a:t>Monoinsaturados(AGM</a:t>
            </a:r>
            <a:r>
              <a:rPr lang="pt-BR" sz="2400" dirty="0" smtClean="0"/>
              <a:t>)</a:t>
            </a:r>
          </a:p>
          <a:p>
            <a:pPr marL="1257300" lvl="3" indent="0">
              <a:buNone/>
            </a:pPr>
            <a:r>
              <a:rPr lang="pt-BR" sz="2400" dirty="0" smtClean="0"/>
              <a:t>-</a:t>
            </a:r>
            <a:r>
              <a:rPr lang="pt-BR" sz="2400" dirty="0" err="1"/>
              <a:t>Poliinsaturados</a:t>
            </a:r>
            <a:r>
              <a:rPr lang="pt-BR" sz="2400" dirty="0"/>
              <a:t>(AGP</a:t>
            </a:r>
            <a:r>
              <a:rPr lang="pt-BR" sz="2400" dirty="0" smtClean="0"/>
              <a:t>):</a:t>
            </a:r>
          </a:p>
          <a:p>
            <a:pPr marL="2171700" lvl="5" indent="0">
              <a:buNone/>
            </a:pPr>
            <a:r>
              <a:rPr lang="pt-BR" dirty="0" smtClean="0"/>
              <a:t>AGP </a:t>
            </a:r>
            <a:r>
              <a:rPr lang="pt-BR" dirty="0"/>
              <a:t>omega-3 (n-3</a:t>
            </a:r>
            <a:r>
              <a:rPr lang="pt-BR" dirty="0" smtClean="0"/>
              <a:t>)</a:t>
            </a:r>
          </a:p>
          <a:p>
            <a:pPr marL="2171700" lvl="5" indent="0">
              <a:buNone/>
            </a:pPr>
            <a:r>
              <a:rPr lang="pt-BR" dirty="0" smtClean="0"/>
              <a:t>AGP </a:t>
            </a:r>
            <a:r>
              <a:rPr lang="pt-BR" dirty="0"/>
              <a:t>omega-6 (n-6)	</a:t>
            </a:r>
          </a:p>
          <a:p>
            <a:r>
              <a:rPr lang="es-ES" b="1" dirty="0"/>
              <a:t>Fosfolípidos</a:t>
            </a:r>
            <a:r>
              <a:rPr lang="es-ES" dirty="0"/>
              <a:t>(ej. Lecitina)	</a:t>
            </a:r>
          </a:p>
          <a:p>
            <a:r>
              <a:rPr lang="es-ES" b="1" dirty="0"/>
              <a:t>Esteroles</a:t>
            </a:r>
            <a:r>
              <a:rPr lang="es-ES" dirty="0"/>
              <a:t>(ej. Colesterol)	</a:t>
            </a:r>
          </a:p>
        </p:txBody>
      </p:sp>
    </p:spTree>
    <p:extLst>
      <p:ext uri="{BB962C8B-B14F-4D97-AF65-F5344CB8AC3E}">
        <p14:creationId xmlns:p14="http://schemas.microsoft.com/office/powerpoint/2010/main" val="12821475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22114"/>
          </a:xfrm>
        </p:spPr>
        <p:txBody>
          <a:bodyPr>
            <a:noAutofit/>
          </a:bodyPr>
          <a:lstStyle/>
          <a:p>
            <a:r>
              <a:rPr lang="es-ES" sz="2800" dirty="0">
                <a:solidFill>
                  <a:srgbClr val="000000"/>
                </a:solidFill>
                <a:latin typeface="Arial"/>
              </a:rPr>
              <a:t>Composición en </a:t>
            </a:r>
            <a:r>
              <a:rPr lang="es-ES" sz="2800" dirty="0" smtClean="0">
                <a:solidFill>
                  <a:srgbClr val="000000"/>
                </a:solidFill>
                <a:latin typeface="Arial"/>
              </a:rPr>
              <a:t>Ácidos </a:t>
            </a:r>
            <a:r>
              <a:rPr lang="es-ES" sz="2800" dirty="0">
                <a:solidFill>
                  <a:srgbClr val="000000"/>
                </a:solidFill>
                <a:latin typeface="Arial"/>
              </a:rPr>
              <a:t>Grasos de los </a:t>
            </a:r>
            <a:r>
              <a:rPr lang="es-ES" sz="2800" dirty="0" smtClean="0">
                <a:solidFill>
                  <a:srgbClr val="000000"/>
                </a:solidFill>
                <a:latin typeface="Arial"/>
              </a:rPr>
              <a:t>alimentos</a:t>
            </a:r>
            <a:endParaRPr lang="es-ES" sz="2800"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47664" y="1077251"/>
            <a:ext cx="6120680" cy="5232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5298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solidFill>
                  <a:srgbClr val="000000"/>
                </a:solidFill>
                <a:latin typeface="Arial"/>
              </a:rPr>
              <a:t>Metabolismo de las </a:t>
            </a:r>
            <a:r>
              <a:rPr lang="es-ES" dirty="0" smtClean="0">
                <a:solidFill>
                  <a:srgbClr val="000000"/>
                </a:solidFill>
                <a:latin typeface="Arial"/>
              </a:rPr>
              <a:t>Grasas</a:t>
            </a:r>
            <a:endParaRPr lang="es-ES"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19367" y="1600200"/>
            <a:ext cx="7505265"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78861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50106"/>
          </a:xfrm>
        </p:spPr>
        <p:txBody>
          <a:bodyPr>
            <a:noAutofit/>
          </a:bodyPr>
          <a:lstStyle/>
          <a:p>
            <a:r>
              <a:rPr lang="es-ES" sz="3200" b="1" i="1" dirty="0">
                <a:solidFill>
                  <a:srgbClr val="000000"/>
                </a:solidFill>
                <a:latin typeface="Times New Roman"/>
              </a:rPr>
              <a:t>Ingesta de grasa. Recomendaciones </a:t>
            </a:r>
            <a:r>
              <a:rPr lang="es-ES" sz="3200" b="1" i="1" dirty="0" smtClean="0">
                <a:solidFill>
                  <a:srgbClr val="000000"/>
                </a:solidFill>
                <a:latin typeface="Times New Roman"/>
              </a:rPr>
              <a:t>dietéticas</a:t>
            </a:r>
            <a:endParaRPr lang="es-ES" sz="3200" dirty="0"/>
          </a:p>
        </p:txBody>
      </p:sp>
      <p:sp>
        <p:nvSpPr>
          <p:cNvPr id="3" name="2 Marcador de contenido"/>
          <p:cNvSpPr>
            <a:spLocks noGrp="1"/>
          </p:cNvSpPr>
          <p:nvPr>
            <p:ph idx="1"/>
          </p:nvPr>
        </p:nvSpPr>
        <p:spPr>
          <a:xfrm>
            <a:off x="457200" y="1268761"/>
            <a:ext cx="8229600" cy="4857404"/>
          </a:xfrm>
        </p:spPr>
        <p:txBody>
          <a:bodyPr>
            <a:noAutofit/>
          </a:bodyPr>
          <a:lstStyle/>
          <a:p>
            <a:pPr marL="0" indent="0">
              <a:buNone/>
            </a:pPr>
            <a:r>
              <a:rPr lang="es-ES" sz="2000" dirty="0" smtClean="0">
                <a:solidFill>
                  <a:srgbClr val="000000"/>
                </a:solidFill>
                <a:latin typeface="Times New Roman"/>
              </a:rPr>
              <a:t>La </a:t>
            </a:r>
            <a:r>
              <a:rPr lang="es-ES" sz="2000" dirty="0">
                <a:solidFill>
                  <a:srgbClr val="000000"/>
                </a:solidFill>
                <a:latin typeface="Times New Roman"/>
              </a:rPr>
              <a:t>dieta no debe contener más del </a:t>
            </a:r>
            <a:r>
              <a:rPr lang="es-ES" sz="2000" b="1" dirty="0">
                <a:solidFill>
                  <a:srgbClr val="000000"/>
                </a:solidFill>
                <a:latin typeface="Times New Roman"/>
              </a:rPr>
              <a:t>30-35%</a:t>
            </a:r>
            <a:r>
              <a:rPr lang="es-ES" sz="2000" dirty="0">
                <a:solidFill>
                  <a:srgbClr val="000000"/>
                </a:solidFill>
                <a:latin typeface="Times New Roman"/>
              </a:rPr>
              <a:t>de las calorías procedentes de la </a:t>
            </a:r>
            <a:r>
              <a:rPr lang="es-ES" sz="2000" dirty="0" smtClean="0">
                <a:solidFill>
                  <a:srgbClr val="000000"/>
                </a:solidFill>
                <a:latin typeface="Times New Roman"/>
              </a:rPr>
              <a:t>grasa. </a:t>
            </a:r>
          </a:p>
          <a:p>
            <a:pPr marL="0" indent="0">
              <a:buNone/>
            </a:pPr>
            <a:r>
              <a:rPr lang="es-ES" sz="2000" dirty="0" smtClean="0">
                <a:solidFill>
                  <a:srgbClr val="000000"/>
                </a:solidFill>
                <a:latin typeface="Times New Roman"/>
              </a:rPr>
              <a:t>Se </a:t>
            </a:r>
            <a:r>
              <a:rPr lang="es-ES" sz="2000" dirty="0">
                <a:solidFill>
                  <a:srgbClr val="000000"/>
                </a:solidFill>
                <a:latin typeface="Times New Roman"/>
              </a:rPr>
              <a:t>recomienda que la energía de los AGS y de los AGP sea inferior al 10% de las calorías totales y que al menos el 13% restante proceda de los AGM</a:t>
            </a:r>
            <a:r>
              <a:rPr lang="es-ES" sz="2000" dirty="0" smtClean="0">
                <a:solidFill>
                  <a:srgbClr val="000000"/>
                </a:solidFill>
                <a:latin typeface="Times New Roman"/>
              </a:rPr>
              <a:t>. </a:t>
            </a:r>
          </a:p>
          <a:p>
            <a:pPr marL="0" indent="0">
              <a:buNone/>
            </a:pPr>
            <a:r>
              <a:rPr lang="es-ES" sz="2000" dirty="0" smtClean="0">
                <a:solidFill>
                  <a:srgbClr val="000000"/>
                </a:solidFill>
                <a:latin typeface="Times New Roman"/>
              </a:rPr>
              <a:t>Con </a:t>
            </a:r>
            <a:r>
              <a:rPr lang="es-ES" sz="2000" dirty="0">
                <a:solidFill>
                  <a:srgbClr val="000000"/>
                </a:solidFill>
                <a:latin typeface="Times New Roman"/>
              </a:rPr>
              <a:t>respecto al colesterol se recomienda que la dieta no contenga más de 300 mg/día (o menos de 100 mg/1000 kcal</a:t>
            </a:r>
            <a:r>
              <a:rPr lang="es-ES" sz="2000" dirty="0" smtClean="0">
                <a:solidFill>
                  <a:srgbClr val="000000"/>
                </a:solidFill>
                <a:latin typeface="Times New Roman"/>
              </a:rPr>
              <a:t>).</a:t>
            </a:r>
          </a:p>
          <a:p>
            <a:pPr marL="0" indent="0">
              <a:buNone/>
            </a:pPr>
            <a:r>
              <a:rPr lang="es-ES" sz="2000" dirty="0" smtClean="0">
                <a:solidFill>
                  <a:srgbClr val="000000"/>
                </a:solidFill>
                <a:latin typeface="Times New Roman"/>
              </a:rPr>
              <a:t>Es </a:t>
            </a:r>
            <a:r>
              <a:rPr lang="es-ES" sz="2000" dirty="0">
                <a:solidFill>
                  <a:srgbClr val="000000"/>
                </a:solidFill>
                <a:latin typeface="Times New Roman"/>
              </a:rPr>
              <a:t>importante, moderar el consumo de grasa total y, especialmente, de grasa saturada, procedente principalmente de alimentos de origen animal y aumentar el consumo de verduras, hortalizas, cereales, leguminosas, frutas (fuente de fibra y vitaminas antioxidantes) y de pescados grasos y aceites vegetales, como el aceite de oliva, suministradores de AGP y AGM, respectivamente. </a:t>
            </a:r>
          </a:p>
          <a:p>
            <a:pPr marL="0" indent="0">
              <a:buNone/>
            </a:pPr>
            <a:r>
              <a:rPr lang="es-ES" sz="2000" dirty="0">
                <a:solidFill>
                  <a:srgbClr val="000000"/>
                </a:solidFill>
                <a:latin typeface="Times New Roman"/>
              </a:rPr>
              <a:t>Aparte de los factores dietéticos, existe la certeza de que factores genéticos y </a:t>
            </a:r>
            <a:r>
              <a:rPr lang="es-ES" sz="2000" dirty="0" smtClean="0">
                <a:solidFill>
                  <a:srgbClr val="000000"/>
                </a:solidFill>
                <a:latin typeface="Times New Roman"/>
              </a:rPr>
              <a:t>también </a:t>
            </a:r>
            <a:r>
              <a:rPr lang="es-ES" sz="2000" dirty="0">
                <a:solidFill>
                  <a:srgbClr val="000000"/>
                </a:solidFill>
                <a:latin typeface="Times New Roman"/>
              </a:rPr>
              <a:t>el tabaquismo, una vida sedentaria, el consumo de determinados medicamentos, etc., pueden también ser factores de riesgo y elevar los niveles de colesterol.</a:t>
            </a:r>
            <a:endParaRPr lang="es-ES" sz="2000" dirty="0"/>
          </a:p>
        </p:txBody>
      </p:sp>
    </p:spTree>
    <p:extLst>
      <p:ext uri="{BB962C8B-B14F-4D97-AF65-F5344CB8AC3E}">
        <p14:creationId xmlns:p14="http://schemas.microsoft.com/office/powerpoint/2010/main" val="25733004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22114"/>
          </a:xfrm>
        </p:spPr>
        <p:txBody>
          <a:bodyPr/>
          <a:lstStyle/>
          <a:p>
            <a:r>
              <a:rPr lang="es-ES" dirty="0">
                <a:solidFill>
                  <a:srgbClr val="000000"/>
                </a:solidFill>
                <a:latin typeface="Times New Roman"/>
              </a:rPr>
              <a:t>Vitaminas</a:t>
            </a:r>
            <a:endParaRPr lang="es-ES" dirty="0"/>
          </a:p>
        </p:txBody>
      </p:sp>
      <p:sp>
        <p:nvSpPr>
          <p:cNvPr id="3" name="2 Marcador de contenido"/>
          <p:cNvSpPr>
            <a:spLocks noGrp="1"/>
          </p:cNvSpPr>
          <p:nvPr>
            <p:ph idx="1"/>
          </p:nvPr>
        </p:nvSpPr>
        <p:spPr>
          <a:xfrm>
            <a:off x="457200" y="1124744"/>
            <a:ext cx="8229600" cy="5256583"/>
          </a:xfrm>
        </p:spPr>
        <p:txBody>
          <a:bodyPr>
            <a:noAutofit/>
          </a:bodyPr>
          <a:lstStyle/>
          <a:p>
            <a:pPr marL="0" indent="0">
              <a:buNone/>
            </a:pPr>
            <a:r>
              <a:rPr lang="es-ES" sz="1800" dirty="0">
                <a:solidFill>
                  <a:srgbClr val="000000"/>
                </a:solidFill>
                <a:latin typeface="Wingdings"/>
              </a:rPr>
              <a:t></a:t>
            </a:r>
            <a:r>
              <a:rPr lang="es-ES" sz="1800" dirty="0">
                <a:solidFill>
                  <a:srgbClr val="000000"/>
                </a:solidFill>
                <a:latin typeface="Times New Roman"/>
              </a:rPr>
              <a:t>Características básicas.</a:t>
            </a:r>
          </a:p>
          <a:p>
            <a:pPr marL="0" indent="0">
              <a:buNone/>
            </a:pPr>
            <a:r>
              <a:rPr lang="es-ES" sz="1800" dirty="0">
                <a:solidFill>
                  <a:srgbClr val="000000"/>
                </a:solidFill>
                <a:latin typeface="Wingdings"/>
              </a:rPr>
              <a:t></a:t>
            </a:r>
            <a:r>
              <a:rPr lang="es-ES" sz="1800" dirty="0">
                <a:solidFill>
                  <a:srgbClr val="000000"/>
                </a:solidFill>
                <a:latin typeface="Times New Roman"/>
              </a:rPr>
              <a:t>Elementos orgánicos. No aportan energía. </a:t>
            </a:r>
            <a:r>
              <a:rPr lang="es-ES" sz="1800" dirty="0" smtClean="0">
                <a:solidFill>
                  <a:srgbClr val="000000"/>
                </a:solidFill>
                <a:latin typeface="Times New Roman"/>
              </a:rPr>
              <a:t>Acompañan </a:t>
            </a:r>
            <a:r>
              <a:rPr lang="es-ES" sz="1800" dirty="0">
                <a:solidFill>
                  <a:srgbClr val="000000"/>
                </a:solidFill>
                <a:latin typeface="Times New Roman"/>
              </a:rPr>
              <a:t>a los nutrientes.</a:t>
            </a:r>
          </a:p>
          <a:p>
            <a:pPr marL="0" indent="0">
              <a:buNone/>
            </a:pPr>
            <a:r>
              <a:rPr lang="es-ES" sz="1800" dirty="0">
                <a:solidFill>
                  <a:srgbClr val="000000"/>
                </a:solidFill>
                <a:latin typeface="Wingdings"/>
              </a:rPr>
              <a:t></a:t>
            </a:r>
            <a:r>
              <a:rPr lang="es-ES" sz="1800" dirty="0">
                <a:solidFill>
                  <a:srgbClr val="000000"/>
                </a:solidFill>
                <a:latin typeface="Times New Roman"/>
              </a:rPr>
              <a:t>Tipos y fuentes alimentarias.</a:t>
            </a:r>
          </a:p>
          <a:p>
            <a:pPr marL="0" indent="0">
              <a:buNone/>
            </a:pPr>
            <a:r>
              <a:rPr lang="es-ES" sz="1800" dirty="0">
                <a:solidFill>
                  <a:srgbClr val="000000"/>
                </a:solidFill>
                <a:latin typeface="Wingdings"/>
              </a:rPr>
              <a:t></a:t>
            </a:r>
            <a:r>
              <a:rPr lang="es-ES" sz="1800" dirty="0">
                <a:solidFill>
                  <a:srgbClr val="000000"/>
                </a:solidFill>
                <a:latin typeface="Times New Roman"/>
              </a:rPr>
              <a:t>Hidrosolubles : grupo B y C. </a:t>
            </a:r>
          </a:p>
          <a:p>
            <a:pPr marL="0" indent="0">
              <a:buNone/>
            </a:pPr>
            <a:r>
              <a:rPr lang="es-ES" sz="1800" dirty="0">
                <a:solidFill>
                  <a:srgbClr val="000000"/>
                </a:solidFill>
                <a:latin typeface="Wingdings"/>
              </a:rPr>
              <a:t></a:t>
            </a:r>
            <a:r>
              <a:rPr lang="es-ES" sz="1800" dirty="0">
                <a:solidFill>
                  <a:srgbClr val="000000"/>
                </a:solidFill>
                <a:latin typeface="Times New Roman"/>
              </a:rPr>
              <a:t>Liposolubles : A, D, E, K.</a:t>
            </a:r>
          </a:p>
          <a:p>
            <a:pPr marL="0" indent="0">
              <a:buNone/>
            </a:pPr>
            <a:r>
              <a:rPr lang="es-ES" sz="1800" dirty="0">
                <a:solidFill>
                  <a:srgbClr val="000000"/>
                </a:solidFill>
                <a:latin typeface="Wingdings"/>
              </a:rPr>
              <a:t></a:t>
            </a:r>
            <a:r>
              <a:rPr lang="es-ES" sz="1800" dirty="0">
                <a:solidFill>
                  <a:srgbClr val="000000"/>
                </a:solidFill>
                <a:latin typeface="Times New Roman"/>
              </a:rPr>
              <a:t>Funciones principales y secundarias.</a:t>
            </a:r>
          </a:p>
          <a:p>
            <a:pPr marL="0" indent="0">
              <a:buNone/>
            </a:pPr>
            <a:r>
              <a:rPr lang="es-ES" sz="1800" dirty="0">
                <a:solidFill>
                  <a:srgbClr val="000000"/>
                </a:solidFill>
                <a:latin typeface="Wingdings"/>
              </a:rPr>
              <a:t></a:t>
            </a:r>
            <a:r>
              <a:rPr lang="es-ES" sz="1800" dirty="0">
                <a:solidFill>
                  <a:srgbClr val="000000"/>
                </a:solidFill>
                <a:latin typeface="Times New Roman"/>
              </a:rPr>
              <a:t>Hidrosolubles :coenzimas metabólicos de energía y reparación. Fosfatos.</a:t>
            </a:r>
          </a:p>
          <a:p>
            <a:pPr marL="0" indent="0">
              <a:buNone/>
            </a:pPr>
            <a:r>
              <a:rPr lang="es-ES" sz="1800" dirty="0">
                <a:solidFill>
                  <a:srgbClr val="000000"/>
                </a:solidFill>
                <a:latin typeface="Wingdings"/>
              </a:rPr>
              <a:t></a:t>
            </a:r>
            <a:r>
              <a:rPr lang="es-ES" sz="1800" dirty="0">
                <a:solidFill>
                  <a:srgbClr val="000000"/>
                </a:solidFill>
                <a:latin typeface="Times New Roman"/>
              </a:rPr>
              <a:t>Liposolubles : funciones específicas, a varios niveles.</a:t>
            </a:r>
          </a:p>
          <a:p>
            <a:pPr marL="0" indent="0">
              <a:buNone/>
            </a:pPr>
            <a:r>
              <a:rPr lang="es-ES" sz="1800" dirty="0">
                <a:solidFill>
                  <a:srgbClr val="000000"/>
                </a:solidFill>
                <a:latin typeface="Wingdings"/>
              </a:rPr>
              <a:t></a:t>
            </a:r>
            <a:r>
              <a:rPr lang="es-ES" sz="1800" dirty="0">
                <a:solidFill>
                  <a:srgbClr val="000000"/>
                </a:solidFill>
                <a:latin typeface="Times New Roman"/>
              </a:rPr>
              <a:t>Metabolismo de las vitaminas. </a:t>
            </a:r>
          </a:p>
          <a:p>
            <a:pPr marL="0" indent="0">
              <a:buNone/>
            </a:pPr>
            <a:r>
              <a:rPr lang="es-ES" sz="1800" dirty="0">
                <a:solidFill>
                  <a:srgbClr val="000000"/>
                </a:solidFill>
                <a:latin typeface="Wingdings"/>
              </a:rPr>
              <a:t></a:t>
            </a:r>
            <a:r>
              <a:rPr lang="es-ES" sz="1800" dirty="0">
                <a:solidFill>
                  <a:srgbClr val="000000"/>
                </a:solidFill>
                <a:latin typeface="Times New Roman"/>
              </a:rPr>
              <a:t>Necesarias en </a:t>
            </a:r>
            <a:r>
              <a:rPr lang="es-ES" sz="1800" dirty="0" smtClean="0">
                <a:solidFill>
                  <a:srgbClr val="000000"/>
                </a:solidFill>
                <a:latin typeface="Times New Roman"/>
              </a:rPr>
              <a:t>pequeñas </a:t>
            </a:r>
            <a:r>
              <a:rPr lang="es-ES" sz="1800" dirty="0">
                <a:solidFill>
                  <a:srgbClr val="000000"/>
                </a:solidFill>
                <a:latin typeface="Times New Roman"/>
              </a:rPr>
              <a:t>cantidades para evitar carencias y enfermedades.</a:t>
            </a:r>
          </a:p>
          <a:p>
            <a:pPr marL="0" indent="0">
              <a:buNone/>
            </a:pPr>
            <a:r>
              <a:rPr lang="es-ES" sz="1800" dirty="0">
                <a:solidFill>
                  <a:srgbClr val="000000"/>
                </a:solidFill>
                <a:latin typeface="Wingdings"/>
              </a:rPr>
              <a:t></a:t>
            </a:r>
            <a:r>
              <a:rPr lang="es-ES" sz="1800" dirty="0">
                <a:solidFill>
                  <a:srgbClr val="000000"/>
                </a:solidFill>
                <a:latin typeface="Times New Roman"/>
              </a:rPr>
              <a:t>Ejercicio físico incrementa su nivel de utilización</a:t>
            </a:r>
            <a:r>
              <a:rPr lang="es-ES" sz="1800" dirty="0" smtClean="0">
                <a:solidFill>
                  <a:srgbClr val="000000"/>
                </a:solidFill>
                <a:latin typeface="Times New Roman"/>
              </a:rPr>
              <a:t>. Cambios estacionales, stress..</a:t>
            </a:r>
            <a:endParaRPr lang="es-ES" sz="1800" dirty="0">
              <a:solidFill>
                <a:srgbClr val="000000"/>
              </a:solidFill>
              <a:latin typeface="Times New Roman"/>
            </a:endParaRPr>
          </a:p>
          <a:p>
            <a:pPr marL="0" indent="0">
              <a:buNone/>
            </a:pPr>
            <a:r>
              <a:rPr lang="es-ES" sz="1800" dirty="0">
                <a:solidFill>
                  <a:srgbClr val="000000"/>
                </a:solidFill>
                <a:latin typeface="Wingdings"/>
              </a:rPr>
              <a:t></a:t>
            </a:r>
            <a:r>
              <a:rPr lang="es-ES" sz="1800" dirty="0">
                <a:solidFill>
                  <a:srgbClr val="000000"/>
                </a:solidFill>
                <a:latin typeface="Times New Roman"/>
              </a:rPr>
              <a:t>Requerimientos y recomendaciones nutricionales.</a:t>
            </a:r>
          </a:p>
          <a:p>
            <a:pPr marL="0" indent="0">
              <a:buNone/>
            </a:pPr>
            <a:r>
              <a:rPr lang="es-ES" sz="1800" dirty="0">
                <a:solidFill>
                  <a:srgbClr val="000000"/>
                </a:solidFill>
                <a:latin typeface="Wingdings"/>
              </a:rPr>
              <a:t></a:t>
            </a:r>
            <a:r>
              <a:rPr lang="es-ES" sz="1800" dirty="0">
                <a:solidFill>
                  <a:srgbClr val="000000"/>
                </a:solidFill>
                <a:latin typeface="Times New Roman"/>
              </a:rPr>
              <a:t>Particulares de cada una de ellas. Se cubren con la combinación de alimentos.</a:t>
            </a:r>
          </a:p>
          <a:p>
            <a:pPr marL="0" indent="0">
              <a:buNone/>
            </a:pPr>
            <a:r>
              <a:rPr lang="es-ES" sz="1800" dirty="0">
                <a:solidFill>
                  <a:srgbClr val="000000"/>
                </a:solidFill>
                <a:latin typeface="Wingdings"/>
              </a:rPr>
              <a:t></a:t>
            </a:r>
            <a:r>
              <a:rPr lang="es-ES" sz="1800" dirty="0">
                <a:solidFill>
                  <a:srgbClr val="000000"/>
                </a:solidFill>
                <a:latin typeface="Times New Roman"/>
              </a:rPr>
              <a:t>Exceso puede ser tóxico en liposolubles. Hidrosolubles se excretan orina.</a:t>
            </a:r>
          </a:p>
          <a:p>
            <a:pPr marL="0" indent="0">
              <a:buNone/>
            </a:pPr>
            <a:r>
              <a:rPr lang="es-ES" sz="1800" dirty="0">
                <a:solidFill>
                  <a:srgbClr val="000000"/>
                </a:solidFill>
                <a:latin typeface="Wingdings"/>
              </a:rPr>
              <a:t></a:t>
            </a:r>
            <a:r>
              <a:rPr lang="es-ES" sz="1800" dirty="0">
                <a:solidFill>
                  <a:srgbClr val="000000"/>
                </a:solidFill>
                <a:latin typeface="Times New Roman"/>
              </a:rPr>
              <a:t>Dinámica de las Vitaminas en el ejercicio. Necesarias?</a:t>
            </a:r>
          </a:p>
          <a:p>
            <a:pPr marL="0" indent="0">
              <a:buNone/>
            </a:pPr>
            <a:r>
              <a:rPr lang="es-ES" sz="1800" dirty="0">
                <a:solidFill>
                  <a:srgbClr val="000000"/>
                </a:solidFill>
                <a:latin typeface="Wingdings"/>
              </a:rPr>
              <a:t></a:t>
            </a:r>
            <a:r>
              <a:rPr lang="es-ES" sz="1800" dirty="0">
                <a:solidFill>
                  <a:srgbClr val="000000"/>
                </a:solidFill>
                <a:latin typeface="Times New Roman"/>
              </a:rPr>
              <a:t>Necesidades incrementadas igual que procesos metabólicos. Mejor utilización</a:t>
            </a:r>
            <a:r>
              <a:rPr lang="es-ES" sz="1800" dirty="0" smtClean="0">
                <a:solidFill>
                  <a:srgbClr val="000000"/>
                </a:solidFill>
                <a:latin typeface="Times New Roman"/>
              </a:rPr>
              <a:t>.</a:t>
            </a:r>
            <a:endParaRPr lang="es-ES" sz="1800" dirty="0">
              <a:solidFill>
                <a:srgbClr val="000000"/>
              </a:solidFill>
              <a:latin typeface="Times New Roman"/>
            </a:endParaRPr>
          </a:p>
        </p:txBody>
      </p:sp>
    </p:spTree>
    <p:extLst>
      <p:ext uri="{BB962C8B-B14F-4D97-AF65-F5344CB8AC3E}">
        <p14:creationId xmlns:p14="http://schemas.microsoft.com/office/powerpoint/2010/main" val="38691812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1" y="375921"/>
            <a:ext cx="8280921" cy="5861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05695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89827"/>
            <a:ext cx="6120680" cy="5991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06151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50106"/>
          </a:xfrm>
        </p:spPr>
        <p:txBody>
          <a:bodyPr/>
          <a:lstStyle/>
          <a:p>
            <a:r>
              <a:rPr lang="es-ES" dirty="0">
                <a:solidFill>
                  <a:srgbClr val="000000"/>
                </a:solidFill>
                <a:latin typeface="Times New Roman"/>
              </a:rPr>
              <a:t>Minerales y oligoelementos</a:t>
            </a:r>
            <a:endParaRPr lang="es-ES" dirty="0"/>
          </a:p>
        </p:txBody>
      </p:sp>
      <p:sp>
        <p:nvSpPr>
          <p:cNvPr id="3" name="2 Marcador de contenido"/>
          <p:cNvSpPr>
            <a:spLocks noGrp="1"/>
          </p:cNvSpPr>
          <p:nvPr>
            <p:ph idx="1"/>
          </p:nvPr>
        </p:nvSpPr>
        <p:spPr>
          <a:xfrm>
            <a:off x="457200" y="1124744"/>
            <a:ext cx="8229600" cy="5112568"/>
          </a:xfrm>
        </p:spPr>
        <p:txBody>
          <a:bodyPr>
            <a:noAutofit/>
          </a:bodyPr>
          <a:lstStyle/>
          <a:p>
            <a:pPr marL="0" indent="0">
              <a:buNone/>
            </a:pPr>
            <a:r>
              <a:rPr lang="es-ES" sz="2000" dirty="0" smtClean="0">
                <a:solidFill>
                  <a:srgbClr val="000000"/>
                </a:solidFill>
                <a:latin typeface="Wingdings"/>
              </a:rPr>
              <a:t></a:t>
            </a:r>
            <a:r>
              <a:rPr lang="es-ES" sz="2000" dirty="0" smtClean="0">
                <a:solidFill>
                  <a:srgbClr val="000000"/>
                </a:solidFill>
                <a:latin typeface="Times New Roman"/>
              </a:rPr>
              <a:t>Características básicas.</a:t>
            </a:r>
            <a:endParaRPr lang="es-ES" sz="2000" dirty="0">
              <a:solidFill>
                <a:srgbClr val="000000"/>
              </a:solidFill>
              <a:latin typeface="Times New Roman"/>
            </a:endParaRPr>
          </a:p>
          <a:p>
            <a:pPr marL="0" indent="0">
              <a:buNone/>
            </a:pPr>
            <a:r>
              <a:rPr lang="es-ES" sz="2000" dirty="0">
                <a:solidFill>
                  <a:srgbClr val="000000"/>
                </a:solidFill>
                <a:latin typeface="Wingdings"/>
              </a:rPr>
              <a:t></a:t>
            </a:r>
            <a:r>
              <a:rPr lang="es-ES" sz="2000" dirty="0">
                <a:solidFill>
                  <a:srgbClr val="000000"/>
                </a:solidFill>
                <a:latin typeface="Times New Roman"/>
              </a:rPr>
              <a:t>Elementos </a:t>
            </a:r>
            <a:r>
              <a:rPr lang="es-ES" sz="2000" dirty="0" smtClean="0">
                <a:solidFill>
                  <a:srgbClr val="000000"/>
                </a:solidFill>
                <a:latin typeface="Times New Roman"/>
              </a:rPr>
              <a:t>inorgánicos, </a:t>
            </a:r>
            <a:r>
              <a:rPr lang="es-ES" sz="2000" dirty="0">
                <a:solidFill>
                  <a:srgbClr val="000000"/>
                </a:solidFill>
                <a:latin typeface="Times New Roman"/>
              </a:rPr>
              <a:t>que no aportan </a:t>
            </a:r>
            <a:r>
              <a:rPr lang="es-ES" sz="2000" dirty="0" smtClean="0">
                <a:solidFill>
                  <a:srgbClr val="000000"/>
                </a:solidFill>
                <a:latin typeface="Times New Roman"/>
              </a:rPr>
              <a:t>energía. Acompañan </a:t>
            </a:r>
            <a:r>
              <a:rPr lang="es-ES" sz="2000" dirty="0">
                <a:solidFill>
                  <a:srgbClr val="000000"/>
                </a:solidFill>
                <a:latin typeface="Times New Roman"/>
              </a:rPr>
              <a:t>alimentos.</a:t>
            </a:r>
          </a:p>
          <a:p>
            <a:pPr marL="0" indent="0">
              <a:buNone/>
            </a:pPr>
            <a:r>
              <a:rPr lang="es-ES" sz="2000" dirty="0">
                <a:solidFill>
                  <a:srgbClr val="000000"/>
                </a:solidFill>
                <a:latin typeface="Wingdings"/>
              </a:rPr>
              <a:t></a:t>
            </a:r>
            <a:r>
              <a:rPr lang="es-ES" sz="2000" dirty="0">
                <a:solidFill>
                  <a:srgbClr val="000000"/>
                </a:solidFill>
                <a:latin typeface="Times New Roman"/>
              </a:rPr>
              <a:t>Tipos y fuentes alimentarias.</a:t>
            </a:r>
          </a:p>
          <a:p>
            <a:pPr marL="0" indent="0">
              <a:buNone/>
            </a:pPr>
            <a:r>
              <a:rPr lang="es-ES" sz="2000" dirty="0">
                <a:solidFill>
                  <a:srgbClr val="000000"/>
                </a:solidFill>
                <a:latin typeface="Wingdings"/>
              </a:rPr>
              <a:t></a:t>
            </a:r>
            <a:r>
              <a:rPr lang="es-ES" sz="2000" dirty="0" err="1">
                <a:solidFill>
                  <a:srgbClr val="000000"/>
                </a:solidFill>
                <a:latin typeface="Times New Roman"/>
              </a:rPr>
              <a:t>Macroelemento</a:t>
            </a:r>
            <a:r>
              <a:rPr lang="es-ES" sz="2000" dirty="0">
                <a:solidFill>
                  <a:srgbClr val="000000"/>
                </a:solidFill>
                <a:latin typeface="Times New Roman"/>
              </a:rPr>
              <a:t>, </a:t>
            </a:r>
            <a:r>
              <a:rPr lang="es-ES" sz="2000" dirty="0" err="1">
                <a:solidFill>
                  <a:srgbClr val="000000"/>
                </a:solidFill>
                <a:latin typeface="Times New Roman"/>
              </a:rPr>
              <a:t>Microelementos</a:t>
            </a:r>
            <a:r>
              <a:rPr lang="es-ES" sz="2000" dirty="0" smtClean="0">
                <a:solidFill>
                  <a:srgbClr val="000000"/>
                </a:solidFill>
                <a:latin typeface="Times New Roman"/>
              </a:rPr>
              <a:t>, Oligoelementos</a:t>
            </a:r>
            <a:r>
              <a:rPr lang="es-ES" sz="2000" dirty="0">
                <a:solidFill>
                  <a:srgbClr val="000000"/>
                </a:solidFill>
                <a:latin typeface="Times New Roman"/>
              </a:rPr>
              <a:t>, depende necesidad.</a:t>
            </a:r>
          </a:p>
          <a:p>
            <a:pPr marL="0" indent="0">
              <a:buNone/>
            </a:pPr>
            <a:r>
              <a:rPr lang="es-ES" sz="2000" dirty="0">
                <a:solidFill>
                  <a:srgbClr val="000000"/>
                </a:solidFill>
                <a:latin typeface="Wingdings"/>
              </a:rPr>
              <a:t></a:t>
            </a:r>
            <a:r>
              <a:rPr lang="es-ES" sz="2000" dirty="0">
                <a:solidFill>
                  <a:srgbClr val="000000"/>
                </a:solidFill>
                <a:latin typeface="Times New Roman"/>
              </a:rPr>
              <a:t>En diferentes concentraciones en los grupos alimenticios.</a:t>
            </a:r>
          </a:p>
          <a:p>
            <a:pPr marL="0" indent="0">
              <a:buNone/>
            </a:pPr>
            <a:r>
              <a:rPr lang="es-ES" sz="2000" dirty="0">
                <a:solidFill>
                  <a:srgbClr val="000000"/>
                </a:solidFill>
                <a:latin typeface="Wingdings"/>
              </a:rPr>
              <a:t></a:t>
            </a:r>
            <a:r>
              <a:rPr lang="es-ES" sz="2000" dirty="0">
                <a:solidFill>
                  <a:srgbClr val="000000"/>
                </a:solidFill>
                <a:latin typeface="Times New Roman"/>
              </a:rPr>
              <a:t>Funciones principales y secundarias.</a:t>
            </a:r>
          </a:p>
          <a:p>
            <a:pPr marL="0" indent="0">
              <a:buNone/>
            </a:pPr>
            <a:r>
              <a:rPr lang="es-ES" sz="2000" dirty="0" smtClean="0">
                <a:solidFill>
                  <a:srgbClr val="000000"/>
                </a:solidFill>
                <a:latin typeface="Wingdings"/>
              </a:rPr>
              <a:t></a:t>
            </a:r>
            <a:r>
              <a:rPr lang="es-ES" sz="2000" dirty="0" smtClean="0">
                <a:solidFill>
                  <a:srgbClr val="000000"/>
                </a:solidFill>
                <a:latin typeface="Times New Roman"/>
              </a:rPr>
              <a:t>Síntesis </a:t>
            </a:r>
            <a:r>
              <a:rPr lang="es-ES" sz="2000" dirty="0">
                <a:solidFill>
                  <a:srgbClr val="000000"/>
                </a:solidFill>
                <a:latin typeface="Times New Roman"/>
              </a:rPr>
              <a:t>de tejidos y estructuras</a:t>
            </a:r>
            <a:r>
              <a:rPr lang="es-ES" sz="2000" dirty="0" smtClean="0">
                <a:solidFill>
                  <a:srgbClr val="000000"/>
                </a:solidFill>
                <a:latin typeface="Times New Roman"/>
              </a:rPr>
              <a:t>. Reacciones </a:t>
            </a:r>
            <a:r>
              <a:rPr lang="es-ES" sz="2000" dirty="0">
                <a:solidFill>
                  <a:srgbClr val="000000"/>
                </a:solidFill>
                <a:latin typeface="Times New Roman"/>
              </a:rPr>
              <a:t>celulares</a:t>
            </a:r>
            <a:r>
              <a:rPr lang="es-ES" sz="2000" dirty="0" smtClean="0">
                <a:solidFill>
                  <a:srgbClr val="000000"/>
                </a:solidFill>
                <a:latin typeface="Times New Roman"/>
              </a:rPr>
              <a:t>. Energía eléctrica.</a:t>
            </a:r>
            <a:endParaRPr lang="es-ES" sz="2000" dirty="0">
              <a:solidFill>
                <a:srgbClr val="000000"/>
              </a:solidFill>
              <a:latin typeface="Times New Roman"/>
            </a:endParaRPr>
          </a:p>
          <a:p>
            <a:pPr marL="0" indent="0">
              <a:buNone/>
            </a:pPr>
            <a:r>
              <a:rPr lang="es-ES" sz="2000" dirty="0">
                <a:solidFill>
                  <a:srgbClr val="000000"/>
                </a:solidFill>
                <a:latin typeface="Wingdings"/>
              </a:rPr>
              <a:t></a:t>
            </a:r>
            <a:r>
              <a:rPr lang="es-ES" sz="2000" dirty="0">
                <a:solidFill>
                  <a:srgbClr val="000000"/>
                </a:solidFill>
                <a:latin typeface="Times New Roman"/>
              </a:rPr>
              <a:t>Sintetizan hormonas. Forman hemoglobina</a:t>
            </a:r>
            <a:r>
              <a:rPr lang="es-ES" sz="2000" dirty="0" smtClean="0">
                <a:solidFill>
                  <a:srgbClr val="000000"/>
                </a:solidFill>
                <a:latin typeface="Times New Roman"/>
              </a:rPr>
              <a:t>. Forman </a:t>
            </a:r>
            <a:r>
              <a:rPr lang="es-ES" sz="2000" dirty="0">
                <a:solidFill>
                  <a:srgbClr val="000000"/>
                </a:solidFill>
                <a:latin typeface="Times New Roman"/>
              </a:rPr>
              <a:t>nutrientes...</a:t>
            </a:r>
          </a:p>
          <a:p>
            <a:pPr marL="0" indent="0">
              <a:buNone/>
            </a:pPr>
            <a:r>
              <a:rPr lang="es-ES" sz="2000" dirty="0">
                <a:solidFill>
                  <a:srgbClr val="000000"/>
                </a:solidFill>
                <a:latin typeface="Wingdings"/>
              </a:rPr>
              <a:t></a:t>
            </a:r>
            <a:r>
              <a:rPr lang="es-ES" sz="2000" dirty="0">
                <a:solidFill>
                  <a:srgbClr val="000000"/>
                </a:solidFill>
                <a:latin typeface="Times New Roman"/>
              </a:rPr>
              <a:t>Metabolismo de los minerales. </a:t>
            </a:r>
          </a:p>
          <a:p>
            <a:pPr marL="0" indent="0">
              <a:buNone/>
            </a:pPr>
            <a:r>
              <a:rPr lang="es-ES" sz="2000" dirty="0">
                <a:solidFill>
                  <a:srgbClr val="000000"/>
                </a:solidFill>
                <a:latin typeface="Wingdings"/>
              </a:rPr>
              <a:t></a:t>
            </a:r>
            <a:r>
              <a:rPr lang="es-ES" sz="2000" dirty="0">
                <a:solidFill>
                  <a:srgbClr val="000000"/>
                </a:solidFill>
                <a:latin typeface="Times New Roman"/>
              </a:rPr>
              <a:t>Calcio y Fosforo forman hueso. Hierro ,sangre</a:t>
            </a:r>
            <a:r>
              <a:rPr lang="es-ES" sz="2000" dirty="0" smtClean="0">
                <a:solidFill>
                  <a:srgbClr val="000000"/>
                </a:solidFill>
                <a:latin typeface="Times New Roman"/>
              </a:rPr>
              <a:t>. Sodio </a:t>
            </a:r>
            <a:r>
              <a:rPr lang="es-ES" sz="2000" dirty="0">
                <a:solidFill>
                  <a:srgbClr val="000000"/>
                </a:solidFill>
                <a:latin typeface="Times New Roman"/>
              </a:rPr>
              <a:t>y Potasio controlan los fluidos. Azufre parte de las </a:t>
            </a:r>
            <a:r>
              <a:rPr lang="es-ES" sz="2000" dirty="0" smtClean="0">
                <a:solidFill>
                  <a:srgbClr val="000000"/>
                </a:solidFill>
                <a:latin typeface="Times New Roman"/>
              </a:rPr>
              <a:t>proteínas. </a:t>
            </a:r>
            <a:r>
              <a:rPr lang="es-ES" sz="2000" dirty="0">
                <a:solidFill>
                  <a:srgbClr val="000000"/>
                </a:solidFill>
                <a:latin typeface="Times New Roman"/>
              </a:rPr>
              <a:t>Zinc</a:t>
            </a:r>
            <a:r>
              <a:rPr lang="es-ES" sz="2000" dirty="0" smtClean="0">
                <a:solidFill>
                  <a:srgbClr val="000000"/>
                </a:solidFill>
                <a:latin typeface="Times New Roman"/>
              </a:rPr>
              <a:t>, Cromo </a:t>
            </a:r>
            <a:r>
              <a:rPr lang="es-ES" sz="2000" dirty="0" err="1">
                <a:solidFill>
                  <a:srgbClr val="000000"/>
                </a:solidFill>
                <a:latin typeface="Times New Roman"/>
              </a:rPr>
              <a:t>antiox</a:t>
            </a:r>
            <a:r>
              <a:rPr lang="es-ES" sz="2000" dirty="0">
                <a:solidFill>
                  <a:srgbClr val="000000"/>
                </a:solidFill>
                <a:latin typeface="Times New Roman"/>
              </a:rPr>
              <a:t>.</a:t>
            </a:r>
          </a:p>
          <a:p>
            <a:pPr marL="0" indent="0">
              <a:buNone/>
            </a:pPr>
            <a:r>
              <a:rPr lang="es-ES" sz="2000" dirty="0">
                <a:solidFill>
                  <a:srgbClr val="000000"/>
                </a:solidFill>
                <a:latin typeface="Wingdings"/>
              </a:rPr>
              <a:t></a:t>
            </a:r>
            <a:r>
              <a:rPr lang="es-ES" sz="2000" dirty="0">
                <a:solidFill>
                  <a:srgbClr val="000000"/>
                </a:solidFill>
                <a:latin typeface="Times New Roman"/>
              </a:rPr>
              <a:t>Requerimientos y recomendaciones nutricionales. En ejercicio</a:t>
            </a:r>
          </a:p>
          <a:p>
            <a:pPr marL="0" indent="0">
              <a:buNone/>
            </a:pPr>
            <a:r>
              <a:rPr lang="es-ES" sz="2000" dirty="0">
                <a:solidFill>
                  <a:srgbClr val="000000"/>
                </a:solidFill>
                <a:latin typeface="Wingdings"/>
              </a:rPr>
              <a:t></a:t>
            </a:r>
            <a:r>
              <a:rPr lang="es-ES" sz="2000" dirty="0">
                <a:solidFill>
                  <a:srgbClr val="000000"/>
                </a:solidFill>
                <a:latin typeface="Times New Roman"/>
              </a:rPr>
              <a:t>Aumentan al igual que las necesidades de macronutrientes.</a:t>
            </a:r>
          </a:p>
          <a:p>
            <a:pPr marL="0" indent="0">
              <a:buNone/>
            </a:pPr>
            <a:r>
              <a:rPr lang="es-ES" sz="2000" dirty="0">
                <a:solidFill>
                  <a:srgbClr val="000000"/>
                </a:solidFill>
                <a:latin typeface="Wingdings"/>
              </a:rPr>
              <a:t></a:t>
            </a:r>
            <a:r>
              <a:rPr lang="es-ES" sz="2000" dirty="0">
                <a:solidFill>
                  <a:srgbClr val="000000"/>
                </a:solidFill>
                <a:latin typeface="Times New Roman"/>
              </a:rPr>
              <a:t>Se consiguen ,como esos, con el aporte de grupos alimenticios varios</a:t>
            </a:r>
            <a:r>
              <a:rPr lang="es-ES" sz="2000" dirty="0" smtClean="0">
                <a:solidFill>
                  <a:srgbClr val="000000"/>
                </a:solidFill>
                <a:latin typeface="Times New Roman"/>
              </a:rPr>
              <a:t>.</a:t>
            </a:r>
            <a:endParaRPr lang="es-ES" sz="2000" dirty="0">
              <a:solidFill>
                <a:srgbClr val="000000"/>
              </a:solidFill>
              <a:latin typeface="Times New Roman"/>
            </a:endParaRPr>
          </a:p>
        </p:txBody>
      </p:sp>
    </p:spTree>
    <p:extLst>
      <p:ext uri="{BB962C8B-B14F-4D97-AF65-F5344CB8AC3E}">
        <p14:creationId xmlns:p14="http://schemas.microsoft.com/office/powerpoint/2010/main" val="2776189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663" y="1916832"/>
            <a:ext cx="8731561"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53317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50106"/>
          </a:xfrm>
        </p:spPr>
        <p:txBody>
          <a:bodyPr/>
          <a:lstStyle/>
          <a:p>
            <a:r>
              <a:rPr lang="es-ES" dirty="0">
                <a:solidFill>
                  <a:srgbClr val="000000"/>
                </a:solidFill>
                <a:latin typeface="Times New Roman"/>
              </a:rPr>
              <a:t>Agua</a:t>
            </a:r>
            <a:endParaRPr lang="es-ES" dirty="0"/>
          </a:p>
        </p:txBody>
      </p:sp>
      <p:sp>
        <p:nvSpPr>
          <p:cNvPr id="3" name="2 Marcador de contenido"/>
          <p:cNvSpPr>
            <a:spLocks noGrp="1"/>
          </p:cNvSpPr>
          <p:nvPr>
            <p:ph idx="1"/>
          </p:nvPr>
        </p:nvSpPr>
        <p:spPr>
          <a:xfrm>
            <a:off x="457200" y="1052736"/>
            <a:ext cx="8229600" cy="5184576"/>
          </a:xfrm>
        </p:spPr>
        <p:txBody>
          <a:bodyPr>
            <a:noAutofit/>
          </a:bodyPr>
          <a:lstStyle/>
          <a:p>
            <a:pPr marL="0" indent="0">
              <a:buNone/>
            </a:pPr>
            <a:r>
              <a:rPr lang="es-ES" sz="1800" dirty="0">
                <a:solidFill>
                  <a:srgbClr val="000000"/>
                </a:solidFill>
                <a:latin typeface="Wingdings"/>
              </a:rPr>
              <a:t></a:t>
            </a:r>
            <a:r>
              <a:rPr lang="es-ES" sz="1800" dirty="0">
                <a:solidFill>
                  <a:srgbClr val="000000"/>
                </a:solidFill>
                <a:latin typeface="Times New Roman"/>
              </a:rPr>
              <a:t>El Agua. El nutriente esencial.</a:t>
            </a:r>
          </a:p>
          <a:p>
            <a:pPr marL="0" indent="0">
              <a:buNone/>
            </a:pPr>
            <a:r>
              <a:rPr lang="es-ES" sz="1800" dirty="0">
                <a:solidFill>
                  <a:srgbClr val="000000"/>
                </a:solidFill>
                <a:latin typeface="Wingdings"/>
              </a:rPr>
              <a:t></a:t>
            </a:r>
            <a:r>
              <a:rPr lang="es-ES" sz="1800" dirty="0">
                <a:solidFill>
                  <a:srgbClr val="000000"/>
                </a:solidFill>
                <a:latin typeface="Times New Roman"/>
              </a:rPr>
              <a:t>2/3 partes del cuerpo es agua. Necesaria para todo el equilibrio </a:t>
            </a:r>
            <a:r>
              <a:rPr lang="es-ES" sz="1800" dirty="0" smtClean="0">
                <a:solidFill>
                  <a:srgbClr val="000000"/>
                </a:solidFill>
                <a:latin typeface="Times New Roman"/>
              </a:rPr>
              <a:t>homeostático.</a:t>
            </a:r>
            <a:endParaRPr lang="es-ES" sz="1800" dirty="0">
              <a:solidFill>
                <a:srgbClr val="000000"/>
              </a:solidFill>
              <a:latin typeface="Times New Roman"/>
            </a:endParaRPr>
          </a:p>
          <a:p>
            <a:pPr marL="0" indent="0">
              <a:buNone/>
            </a:pPr>
            <a:r>
              <a:rPr lang="es-ES" sz="1800" dirty="0">
                <a:solidFill>
                  <a:srgbClr val="000000"/>
                </a:solidFill>
                <a:latin typeface="Wingdings"/>
              </a:rPr>
              <a:t></a:t>
            </a:r>
            <a:r>
              <a:rPr lang="es-ES" sz="1800" dirty="0">
                <a:solidFill>
                  <a:srgbClr val="000000"/>
                </a:solidFill>
                <a:latin typeface="Times New Roman"/>
              </a:rPr>
              <a:t>Importancia del agua en el cuerpo humano.</a:t>
            </a:r>
          </a:p>
          <a:p>
            <a:pPr marL="0" indent="0">
              <a:buNone/>
            </a:pPr>
            <a:r>
              <a:rPr lang="es-ES" sz="1800" dirty="0">
                <a:solidFill>
                  <a:srgbClr val="000000"/>
                </a:solidFill>
                <a:latin typeface="Wingdings"/>
              </a:rPr>
              <a:t></a:t>
            </a:r>
            <a:r>
              <a:rPr lang="es-ES" sz="1800" dirty="0">
                <a:solidFill>
                  <a:srgbClr val="000000"/>
                </a:solidFill>
                <a:latin typeface="Times New Roman"/>
              </a:rPr>
              <a:t>Mantiene temperatura y niveles de PH y sangre</a:t>
            </a:r>
            <a:r>
              <a:rPr lang="es-ES" sz="1800" dirty="0" smtClean="0">
                <a:solidFill>
                  <a:srgbClr val="000000"/>
                </a:solidFill>
                <a:latin typeface="Times New Roman"/>
              </a:rPr>
              <a:t>. Controla circulación – tensión.</a:t>
            </a:r>
            <a:endParaRPr lang="es-ES" sz="1800" dirty="0">
              <a:solidFill>
                <a:srgbClr val="000000"/>
              </a:solidFill>
              <a:latin typeface="Times New Roman"/>
            </a:endParaRPr>
          </a:p>
          <a:p>
            <a:pPr marL="0" indent="0">
              <a:buNone/>
            </a:pPr>
            <a:r>
              <a:rPr lang="es-ES" sz="1800" dirty="0">
                <a:solidFill>
                  <a:srgbClr val="000000"/>
                </a:solidFill>
                <a:latin typeface="Wingdings"/>
              </a:rPr>
              <a:t></a:t>
            </a:r>
            <a:r>
              <a:rPr lang="es-ES" sz="1800" dirty="0">
                <a:solidFill>
                  <a:srgbClr val="000000"/>
                </a:solidFill>
                <a:latin typeface="Times New Roman"/>
              </a:rPr>
              <a:t>Distribuye los nutrientes al organismo</a:t>
            </a:r>
            <a:r>
              <a:rPr lang="es-ES" sz="1800" dirty="0" smtClean="0">
                <a:solidFill>
                  <a:srgbClr val="000000"/>
                </a:solidFill>
                <a:latin typeface="Times New Roman"/>
              </a:rPr>
              <a:t>. Elimina </a:t>
            </a:r>
            <a:r>
              <a:rPr lang="es-ES" sz="1800" dirty="0">
                <a:solidFill>
                  <a:srgbClr val="000000"/>
                </a:solidFill>
                <a:latin typeface="Times New Roman"/>
              </a:rPr>
              <a:t>elementos de desecho...</a:t>
            </a:r>
          </a:p>
          <a:p>
            <a:pPr marL="0" indent="0">
              <a:buNone/>
            </a:pPr>
            <a:r>
              <a:rPr lang="es-ES" sz="1800" dirty="0">
                <a:solidFill>
                  <a:srgbClr val="000000"/>
                </a:solidFill>
                <a:latin typeface="Wingdings"/>
              </a:rPr>
              <a:t></a:t>
            </a:r>
            <a:r>
              <a:rPr lang="es-ES" sz="1800" dirty="0">
                <a:solidFill>
                  <a:srgbClr val="000000"/>
                </a:solidFill>
                <a:latin typeface="Times New Roman"/>
              </a:rPr>
              <a:t>Funciones en ejercicio.</a:t>
            </a:r>
          </a:p>
          <a:p>
            <a:pPr marL="0" indent="0">
              <a:buNone/>
            </a:pPr>
            <a:r>
              <a:rPr lang="es-ES" sz="1800" dirty="0">
                <a:solidFill>
                  <a:srgbClr val="000000"/>
                </a:solidFill>
                <a:latin typeface="Wingdings"/>
              </a:rPr>
              <a:t></a:t>
            </a:r>
            <a:r>
              <a:rPr lang="es-ES" sz="1800" dirty="0">
                <a:solidFill>
                  <a:srgbClr val="000000"/>
                </a:solidFill>
                <a:latin typeface="Times New Roman"/>
              </a:rPr>
              <a:t>Recuperar fluidos perdidos por </a:t>
            </a:r>
            <a:r>
              <a:rPr lang="es-ES" sz="1800" dirty="0" smtClean="0">
                <a:solidFill>
                  <a:srgbClr val="000000"/>
                </a:solidFill>
                <a:latin typeface="Times New Roman"/>
              </a:rPr>
              <a:t>:sudoración, ventilación, evaporación.</a:t>
            </a:r>
            <a:endParaRPr lang="es-ES" sz="1800" dirty="0">
              <a:solidFill>
                <a:srgbClr val="000000"/>
              </a:solidFill>
              <a:latin typeface="Times New Roman"/>
            </a:endParaRPr>
          </a:p>
          <a:p>
            <a:pPr marL="0" indent="0">
              <a:buNone/>
            </a:pPr>
            <a:r>
              <a:rPr lang="es-ES" sz="1800" dirty="0">
                <a:solidFill>
                  <a:srgbClr val="000000"/>
                </a:solidFill>
                <a:latin typeface="Wingdings"/>
              </a:rPr>
              <a:t></a:t>
            </a:r>
            <a:r>
              <a:rPr lang="es-ES" sz="1800" dirty="0">
                <a:solidFill>
                  <a:srgbClr val="000000"/>
                </a:solidFill>
                <a:latin typeface="Times New Roman"/>
              </a:rPr>
              <a:t>3/4 partes de los </a:t>
            </a:r>
            <a:r>
              <a:rPr lang="es-ES" sz="1800" dirty="0" smtClean="0">
                <a:solidFill>
                  <a:srgbClr val="000000"/>
                </a:solidFill>
                <a:latin typeface="Times New Roman"/>
              </a:rPr>
              <a:t>músculos. Acumulación glucógeno, </a:t>
            </a:r>
            <a:r>
              <a:rPr lang="es-ES" sz="1800" dirty="0">
                <a:solidFill>
                  <a:srgbClr val="000000"/>
                </a:solidFill>
                <a:latin typeface="Times New Roman"/>
              </a:rPr>
              <a:t>aporte proteico</a:t>
            </a:r>
            <a:r>
              <a:rPr lang="es-ES" sz="1800" dirty="0" smtClean="0">
                <a:solidFill>
                  <a:srgbClr val="000000"/>
                </a:solidFill>
                <a:latin typeface="Times New Roman"/>
              </a:rPr>
              <a:t>, </a:t>
            </a:r>
            <a:r>
              <a:rPr lang="es-ES" sz="1800" dirty="0" err="1" smtClean="0">
                <a:solidFill>
                  <a:srgbClr val="000000"/>
                </a:solidFill>
                <a:latin typeface="Times New Roman"/>
              </a:rPr>
              <a:t>vit</a:t>
            </a:r>
            <a:r>
              <a:rPr lang="es-ES" sz="1800" dirty="0" smtClean="0">
                <a:solidFill>
                  <a:srgbClr val="000000"/>
                </a:solidFill>
                <a:latin typeface="Times New Roman"/>
              </a:rPr>
              <a:t>-min</a:t>
            </a:r>
            <a:r>
              <a:rPr lang="es-ES" sz="1800" dirty="0">
                <a:solidFill>
                  <a:srgbClr val="000000"/>
                </a:solidFill>
                <a:latin typeface="Times New Roman"/>
              </a:rPr>
              <a:t>.</a:t>
            </a:r>
          </a:p>
          <a:p>
            <a:pPr marL="0" indent="0">
              <a:buNone/>
            </a:pPr>
            <a:r>
              <a:rPr lang="es-ES" sz="1800" dirty="0">
                <a:solidFill>
                  <a:srgbClr val="000000"/>
                </a:solidFill>
                <a:latin typeface="Wingdings"/>
              </a:rPr>
              <a:t></a:t>
            </a:r>
            <a:r>
              <a:rPr lang="es-ES" sz="1800" dirty="0">
                <a:solidFill>
                  <a:srgbClr val="000000"/>
                </a:solidFill>
                <a:latin typeface="Times New Roman"/>
              </a:rPr>
              <a:t>Balance </a:t>
            </a:r>
            <a:r>
              <a:rPr lang="es-ES" sz="1800" dirty="0" smtClean="0">
                <a:solidFill>
                  <a:srgbClr val="000000"/>
                </a:solidFill>
                <a:latin typeface="Times New Roman"/>
              </a:rPr>
              <a:t>hídrico </a:t>
            </a:r>
            <a:r>
              <a:rPr lang="es-ES" sz="1800" dirty="0">
                <a:solidFill>
                  <a:srgbClr val="000000"/>
                </a:solidFill>
                <a:latin typeface="Times New Roman"/>
              </a:rPr>
              <a:t>: </a:t>
            </a:r>
            <a:r>
              <a:rPr lang="es-ES" sz="1800" dirty="0" smtClean="0">
                <a:solidFill>
                  <a:srgbClr val="000000"/>
                </a:solidFill>
                <a:latin typeface="Times New Roman"/>
              </a:rPr>
              <a:t>comparación </a:t>
            </a:r>
            <a:r>
              <a:rPr lang="es-ES" sz="1800" dirty="0">
                <a:solidFill>
                  <a:srgbClr val="000000"/>
                </a:solidFill>
                <a:latin typeface="Times New Roman"/>
              </a:rPr>
              <a:t>reposo-actividad.</a:t>
            </a:r>
          </a:p>
          <a:p>
            <a:pPr marL="0" indent="0">
              <a:buNone/>
            </a:pPr>
            <a:r>
              <a:rPr lang="es-ES" sz="1800" dirty="0">
                <a:solidFill>
                  <a:srgbClr val="000000"/>
                </a:solidFill>
                <a:latin typeface="Wingdings"/>
              </a:rPr>
              <a:t></a:t>
            </a:r>
            <a:r>
              <a:rPr lang="es-ES" sz="1800" dirty="0">
                <a:solidFill>
                  <a:srgbClr val="000000"/>
                </a:solidFill>
                <a:latin typeface="Times New Roman"/>
              </a:rPr>
              <a:t>Diferente nivel reposo, a perdidas con ejercicio. Diferente ubicación.</a:t>
            </a:r>
          </a:p>
          <a:p>
            <a:pPr marL="0" indent="0">
              <a:buNone/>
            </a:pPr>
            <a:r>
              <a:rPr lang="es-ES" sz="1800" dirty="0" smtClean="0">
                <a:solidFill>
                  <a:srgbClr val="000000"/>
                </a:solidFill>
                <a:latin typeface="Wingdings"/>
              </a:rPr>
              <a:t></a:t>
            </a:r>
            <a:r>
              <a:rPr lang="es-ES" sz="1800" dirty="0" smtClean="0">
                <a:solidFill>
                  <a:srgbClr val="000000"/>
                </a:solidFill>
                <a:latin typeface="Times New Roman"/>
              </a:rPr>
              <a:t>Deshidratación - Rehidratación. </a:t>
            </a:r>
            <a:r>
              <a:rPr lang="es-ES" sz="1800" dirty="0">
                <a:solidFill>
                  <a:srgbClr val="000000"/>
                </a:solidFill>
                <a:latin typeface="Times New Roman"/>
              </a:rPr>
              <a:t>Sensible e insensible</a:t>
            </a:r>
            <a:r>
              <a:rPr lang="es-ES" sz="1800" dirty="0" smtClean="0">
                <a:solidFill>
                  <a:srgbClr val="000000"/>
                </a:solidFill>
                <a:latin typeface="Times New Roman"/>
              </a:rPr>
              <a:t>. Aumentan </a:t>
            </a:r>
            <a:r>
              <a:rPr lang="es-ES" sz="1800" dirty="0">
                <a:solidFill>
                  <a:srgbClr val="000000"/>
                </a:solidFill>
                <a:latin typeface="Times New Roman"/>
              </a:rPr>
              <a:t>necesidades.</a:t>
            </a:r>
          </a:p>
          <a:p>
            <a:pPr marL="0" indent="0">
              <a:buNone/>
            </a:pPr>
            <a:r>
              <a:rPr lang="es-ES" sz="1800" dirty="0">
                <a:solidFill>
                  <a:srgbClr val="000000"/>
                </a:solidFill>
                <a:latin typeface="Wingdings"/>
              </a:rPr>
              <a:t></a:t>
            </a:r>
            <a:r>
              <a:rPr lang="es-ES" sz="1800" dirty="0">
                <a:solidFill>
                  <a:srgbClr val="000000"/>
                </a:solidFill>
                <a:latin typeface="Times New Roman"/>
              </a:rPr>
              <a:t>Responsable de perdidas y ganancias de peso. Controlada por min electrolitos.</a:t>
            </a:r>
          </a:p>
          <a:p>
            <a:pPr marL="0" indent="0">
              <a:buNone/>
            </a:pPr>
            <a:r>
              <a:rPr lang="es-ES" sz="1800" dirty="0">
                <a:solidFill>
                  <a:srgbClr val="000000"/>
                </a:solidFill>
                <a:latin typeface="Wingdings"/>
              </a:rPr>
              <a:t></a:t>
            </a:r>
            <a:r>
              <a:rPr lang="es-ES" sz="1800" dirty="0">
                <a:solidFill>
                  <a:srgbClr val="000000"/>
                </a:solidFill>
                <a:latin typeface="Times New Roman"/>
              </a:rPr>
              <a:t>Condicionantes del ejercicio : </a:t>
            </a:r>
            <a:r>
              <a:rPr lang="es-ES" sz="1800" dirty="0" smtClean="0">
                <a:solidFill>
                  <a:srgbClr val="000000"/>
                </a:solidFill>
                <a:latin typeface="Times New Roman"/>
              </a:rPr>
              <a:t>sudoración </a:t>
            </a:r>
            <a:r>
              <a:rPr lang="es-ES" sz="1800" dirty="0">
                <a:solidFill>
                  <a:srgbClr val="000000"/>
                </a:solidFill>
                <a:latin typeface="Times New Roman"/>
              </a:rPr>
              <a:t>y </a:t>
            </a:r>
            <a:r>
              <a:rPr lang="es-ES" sz="1800" dirty="0" smtClean="0">
                <a:solidFill>
                  <a:srgbClr val="000000"/>
                </a:solidFill>
                <a:latin typeface="Times New Roman"/>
              </a:rPr>
              <a:t>deshidratación.</a:t>
            </a:r>
            <a:endParaRPr lang="es-ES" sz="1800" dirty="0">
              <a:solidFill>
                <a:srgbClr val="000000"/>
              </a:solidFill>
              <a:latin typeface="Times New Roman"/>
            </a:endParaRPr>
          </a:p>
          <a:p>
            <a:pPr marL="0" indent="0">
              <a:buNone/>
            </a:pPr>
            <a:r>
              <a:rPr lang="es-ES" sz="1800" dirty="0">
                <a:solidFill>
                  <a:srgbClr val="000000"/>
                </a:solidFill>
                <a:latin typeface="Wingdings"/>
              </a:rPr>
              <a:t></a:t>
            </a:r>
            <a:r>
              <a:rPr lang="es-ES" sz="1800" dirty="0">
                <a:solidFill>
                  <a:srgbClr val="000000"/>
                </a:solidFill>
                <a:latin typeface="Times New Roman"/>
              </a:rPr>
              <a:t>El deportista crea sus propias y nuevas adaptaciones y mejora funciones agua.</a:t>
            </a:r>
          </a:p>
          <a:p>
            <a:pPr marL="0" indent="0">
              <a:buNone/>
            </a:pPr>
            <a:r>
              <a:rPr lang="es-ES" sz="1800" dirty="0">
                <a:solidFill>
                  <a:srgbClr val="000000"/>
                </a:solidFill>
                <a:latin typeface="Wingdings"/>
              </a:rPr>
              <a:t></a:t>
            </a:r>
            <a:r>
              <a:rPr lang="es-ES" sz="1800" dirty="0">
                <a:solidFill>
                  <a:srgbClr val="000000"/>
                </a:solidFill>
                <a:latin typeface="Times New Roman"/>
              </a:rPr>
              <a:t>Perdida de agua +5% limita ejercicio, +10% problemas de salud y muerte </a:t>
            </a:r>
            <a:r>
              <a:rPr lang="es-ES" sz="1800" dirty="0" smtClean="0">
                <a:solidFill>
                  <a:srgbClr val="000000"/>
                </a:solidFill>
                <a:latin typeface="Times New Roman"/>
              </a:rPr>
              <a:t>celular.</a:t>
            </a:r>
            <a:endParaRPr lang="es-ES" sz="1800" dirty="0">
              <a:solidFill>
                <a:srgbClr val="000000"/>
              </a:solidFill>
              <a:latin typeface="Times New Roman"/>
            </a:endParaRPr>
          </a:p>
          <a:p>
            <a:pPr marL="0" indent="0">
              <a:buNone/>
            </a:pPr>
            <a:r>
              <a:rPr lang="es-ES" sz="1800" dirty="0">
                <a:solidFill>
                  <a:srgbClr val="000000"/>
                </a:solidFill>
                <a:latin typeface="Wingdings"/>
              </a:rPr>
              <a:t></a:t>
            </a:r>
            <a:r>
              <a:rPr lang="es-ES" sz="1800" dirty="0">
                <a:solidFill>
                  <a:srgbClr val="000000"/>
                </a:solidFill>
                <a:latin typeface="Times New Roman"/>
              </a:rPr>
              <a:t>A mas edad, -% agua en cuerpo y mayores perdidas con ejercicio</a:t>
            </a:r>
            <a:r>
              <a:rPr lang="es-ES" sz="1800" dirty="0" smtClean="0">
                <a:solidFill>
                  <a:srgbClr val="000000"/>
                </a:solidFill>
                <a:latin typeface="Times New Roman"/>
              </a:rPr>
              <a:t>.</a:t>
            </a:r>
            <a:endParaRPr lang="es-ES" sz="1800" dirty="0">
              <a:solidFill>
                <a:srgbClr val="000000"/>
              </a:solidFill>
              <a:latin typeface="Times New Roman"/>
            </a:endParaRPr>
          </a:p>
        </p:txBody>
      </p:sp>
    </p:spTree>
    <p:extLst>
      <p:ext uri="{BB962C8B-B14F-4D97-AF65-F5344CB8AC3E}">
        <p14:creationId xmlns:p14="http://schemas.microsoft.com/office/powerpoint/2010/main" val="5946861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83568" y="332656"/>
            <a:ext cx="7776864" cy="6124754"/>
          </a:xfrm>
          <a:prstGeom prst="rect">
            <a:avLst/>
          </a:prstGeom>
        </p:spPr>
        <p:txBody>
          <a:bodyPr wrap="square">
            <a:spAutoFit/>
          </a:bodyPr>
          <a:lstStyle/>
          <a:p>
            <a:pPr algn="ctr"/>
            <a:r>
              <a:rPr lang="es-ES" sz="2400" b="1" dirty="0">
                <a:solidFill>
                  <a:srgbClr val="000000"/>
                </a:solidFill>
                <a:latin typeface="Arial"/>
              </a:rPr>
              <a:t>EL H20</a:t>
            </a:r>
            <a:endParaRPr lang="es-ES" sz="2400" dirty="0">
              <a:solidFill>
                <a:srgbClr val="000000"/>
              </a:solidFill>
              <a:latin typeface="Arial"/>
            </a:endParaRPr>
          </a:p>
          <a:p>
            <a:pPr algn="ctr"/>
            <a:r>
              <a:rPr lang="es-ES" sz="2300" dirty="0">
                <a:solidFill>
                  <a:srgbClr val="000000"/>
                </a:solidFill>
                <a:latin typeface="Arial"/>
              </a:rPr>
              <a:t>Es la </a:t>
            </a:r>
            <a:r>
              <a:rPr lang="es-ES" sz="2300" dirty="0" err="1">
                <a:solidFill>
                  <a:srgbClr val="000000"/>
                </a:solidFill>
                <a:latin typeface="Arial"/>
              </a:rPr>
              <a:t>Biomoléculas</a:t>
            </a:r>
            <a:r>
              <a:rPr lang="es-ES" sz="2300" dirty="0">
                <a:solidFill>
                  <a:srgbClr val="000000"/>
                </a:solidFill>
                <a:latin typeface="Arial"/>
              </a:rPr>
              <a:t> más abundante</a:t>
            </a:r>
          </a:p>
          <a:p>
            <a:pPr algn="ctr"/>
            <a:r>
              <a:rPr lang="es-ES" sz="2300" dirty="0">
                <a:solidFill>
                  <a:srgbClr val="000000"/>
                </a:solidFill>
                <a:latin typeface="Arial"/>
              </a:rPr>
              <a:t>El 70 % de la materia viva es H2O. Vemos algunos porcentajes:</a:t>
            </a:r>
          </a:p>
          <a:p>
            <a:pPr algn="ctr"/>
            <a:r>
              <a:rPr lang="es-ES" sz="2300" dirty="0">
                <a:solidFill>
                  <a:srgbClr val="000000"/>
                </a:solidFill>
                <a:latin typeface="Arial"/>
              </a:rPr>
              <a:t>Semillas, 5 % es H2O; Dentina, 10 %; Huesos y Madera, 50 %; Músculos, 75 %; el cerebro, la leche y las setas, 80 -90 %; las algas y las medusas, 95 %; embrión humano, 99 %; el adulto humano, 63 %</a:t>
            </a:r>
          </a:p>
          <a:p>
            <a:pPr algn="ctr"/>
            <a:r>
              <a:rPr lang="es-ES" sz="2300" dirty="0">
                <a:solidFill>
                  <a:srgbClr val="000000"/>
                </a:solidFill>
                <a:latin typeface="Arial"/>
              </a:rPr>
              <a:t>El H2O se encuentra de tres formas:</a:t>
            </a:r>
          </a:p>
          <a:p>
            <a:pPr algn="ctr"/>
            <a:r>
              <a:rPr lang="es-ES" sz="2300" dirty="0">
                <a:solidFill>
                  <a:srgbClr val="000000"/>
                </a:solidFill>
                <a:latin typeface="Arial"/>
              </a:rPr>
              <a:t>Agua circundante (Sangre, savia)</a:t>
            </a:r>
          </a:p>
          <a:p>
            <a:pPr algn="ctr"/>
            <a:r>
              <a:rPr lang="es-ES" sz="2300" dirty="0">
                <a:solidFill>
                  <a:srgbClr val="000000"/>
                </a:solidFill>
                <a:latin typeface="Arial"/>
              </a:rPr>
              <a:t>Agua intestinal (Entre células y tejidos)</a:t>
            </a:r>
          </a:p>
          <a:p>
            <a:pPr algn="ctr"/>
            <a:r>
              <a:rPr lang="es-ES" sz="2300" dirty="0">
                <a:solidFill>
                  <a:srgbClr val="000000"/>
                </a:solidFill>
                <a:latin typeface="Arial"/>
              </a:rPr>
              <a:t>Agua intracelular (dentro de las células, </a:t>
            </a:r>
            <a:r>
              <a:rPr lang="es-ES" sz="2300" dirty="0" err="1">
                <a:solidFill>
                  <a:srgbClr val="000000"/>
                </a:solidFill>
                <a:latin typeface="Arial"/>
              </a:rPr>
              <a:t>citosol</a:t>
            </a:r>
            <a:r>
              <a:rPr lang="es-ES" sz="2300" dirty="0">
                <a:solidFill>
                  <a:srgbClr val="000000"/>
                </a:solidFill>
                <a:latin typeface="Arial"/>
              </a:rPr>
              <a:t>)</a:t>
            </a:r>
          </a:p>
          <a:p>
            <a:pPr algn="ctr"/>
            <a:r>
              <a:rPr lang="es-ES" sz="2300" dirty="0">
                <a:solidFill>
                  <a:srgbClr val="000000"/>
                </a:solidFill>
                <a:latin typeface="Arial"/>
              </a:rPr>
              <a:t>La incorporación del H2O a los seres vivos se hace por tres vías</a:t>
            </a:r>
          </a:p>
          <a:p>
            <a:pPr algn="ctr"/>
            <a:r>
              <a:rPr lang="es-ES" sz="2300" dirty="0">
                <a:solidFill>
                  <a:srgbClr val="000000"/>
                </a:solidFill>
                <a:latin typeface="Arial"/>
              </a:rPr>
              <a:t>De forma líquida</a:t>
            </a:r>
          </a:p>
          <a:p>
            <a:pPr algn="ctr"/>
            <a:r>
              <a:rPr lang="es-ES" sz="2300" dirty="0">
                <a:solidFill>
                  <a:srgbClr val="000000"/>
                </a:solidFill>
                <a:latin typeface="Arial"/>
              </a:rPr>
              <a:t>En los alimentos</a:t>
            </a:r>
          </a:p>
          <a:p>
            <a:pPr algn="ctr"/>
            <a:r>
              <a:rPr lang="es-ES" sz="2300" dirty="0">
                <a:solidFill>
                  <a:srgbClr val="000000"/>
                </a:solidFill>
                <a:latin typeface="Arial"/>
              </a:rPr>
              <a:t>Como resultado de reacciones metabólicas</a:t>
            </a:r>
            <a:endParaRPr lang="es-ES" sz="2300" dirty="0"/>
          </a:p>
        </p:txBody>
      </p:sp>
    </p:spTree>
    <p:extLst>
      <p:ext uri="{BB962C8B-B14F-4D97-AF65-F5344CB8AC3E}">
        <p14:creationId xmlns:p14="http://schemas.microsoft.com/office/powerpoint/2010/main" val="5485456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332656"/>
            <a:ext cx="7776864" cy="6001643"/>
          </a:xfrm>
          <a:prstGeom prst="rect">
            <a:avLst/>
          </a:prstGeom>
        </p:spPr>
        <p:txBody>
          <a:bodyPr wrap="square">
            <a:spAutoFit/>
          </a:bodyPr>
          <a:lstStyle/>
          <a:p>
            <a:r>
              <a:rPr lang="es-ES" sz="2400" b="1" dirty="0">
                <a:solidFill>
                  <a:srgbClr val="000000"/>
                </a:solidFill>
                <a:latin typeface="Arial"/>
              </a:rPr>
              <a:t>LAS FUNCIONES DEL H2O EN LOS SERES VIVOS</a:t>
            </a:r>
            <a:r>
              <a:rPr lang="es-ES" sz="2400" b="1" dirty="0" smtClean="0">
                <a:solidFill>
                  <a:srgbClr val="000000"/>
                </a:solidFill>
                <a:latin typeface="Arial"/>
              </a:rPr>
              <a:t>:</a:t>
            </a:r>
          </a:p>
          <a:p>
            <a:r>
              <a:rPr lang="es-ES" sz="2400" dirty="0" smtClean="0">
                <a:solidFill>
                  <a:srgbClr val="000000"/>
                </a:solidFill>
                <a:latin typeface="Arial"/>
              </a:rPr>
              <a:t>Disolvente </a:t>
            </a:r>
            <a:r>
              <a:rPr lang="es-ES" sz="2400" dirty="0">
                <a:solidFill>
                  <a:srgbClr val="000000"/>
                </a:solidFill>
                <a:latin typeface="Arial"/>
              </a:rPr>
              <a:t>universal: todas las reacciones de la célula discurren en medio acuoso.</a:t>
            </a:r>
          </a:p>
          <a:p>
            <a:r>
              <a:rPr lang="es-ES" sz="2400" dirty="0">
                <a:solidFill>
                  <a:srgbClr val="000000"/>
                </a:solidFill>
                <a:latin typeface="Arial"/>
              </a:rPr>
              <a:t>•Función de transporte: De sustancias del medio interno al externo de la célula (productos de secreción) y viceversa</a:t>
            </a:r>
          </a:p>
          <a:p>
            <a:r>
              <a:rPr lang="es-ES" sz="2400" dirty="0">
                <a:solidFill>
                  <a:srgbClr val="000000"/>
                </a:solidFill>
                <a:latin typeface="Arial"/>
              </a:rPr>
              <a:t>•Función estructural: Da forma y volumen a las células</a:t>
            </a:r>
          </a:p>
          <a:p>
            <a:r>
              <a:rPr lang="es-ES" sz="2400" dirty="0">
                <a:solidFill>
                  <a:srgbClr val="000000"/>
                </a:solidFill>
                <a:latin typeface="Arial"/>
              </a:rPr>
              <a:t>•Función </a:t>
            </a:r>
            <a:r>
              <a:rPr lang="es-ES" sz="2400" dirty="0" smtClean="0">
                <a:solidFill>
                  <a:srgbClr val="000000"/>
                </a:solidFill>
                <a:latin typeface="Arial"/>
              </a:rPr>
              <a:t>termorreguladora </a:t>
            </a:r>
            <a:r>
              <a:rPr lang="es-ES" sz="2400" dirty="0">
                <a:solidFill>
                  <a:srgbClr val="000000"/>
                </a:solidFill>
                <a:latin typeface="Arial"/>
              </a:rPr>
              <a:t>amortiguadora en los grandes cambios de temperatura (la vida existe dentro de unos límites de temperatura).</a:t>
            </a:r>
          </a:p>
          <a:p>
            <a:r>
              <a:rPr lang="es-ES" sz="2400" dirty="0">
                <a:solidFill>
                  <a:srgbClr val="000000"/>
                </a:solidFill>
                <a:latin typeface="Arial"/>
              </a:rPr>
              <a:t>•Función </a:t>
            </a:r>
            <a:r>
              <a:rPr lang="es-ES" sz="2400" dirty="0" smtClean="0">
                <a:solidFill>
                  <a:srgbClr val="000000"/>
                </a:solidFill>
                <a:latin typeface="Arial"/>
              </a:rPr>
              <a:t>lubrificante de </a:t>
            </a:r>
            <a:r>
              <a:rPr lang="es-ES" sz="2400" dirty="0">
                <a:solidFill>
                  <a:srgbClr val="000000"/>
                </a:solidFill>
                <a:latin typeface="Arial"/>
              </a:rPr>
              <a:t>amortiguador mecánica en roces y golpes: Ejemplo.-Articulaciones, líquido amniótico</a:t>
            </a:r>
          </a:p>
          <a:p>
            <a:r>
              <a:rPr lang="es-ES" sz="2400" dirty="0">
                <a:solidFill>
                  <a:srgbClr val="000000"/>
                </a:solidFill>
                <a:latin typeface="Arial"/>
              </a:rPr>
              <a:t>•Función bioquímica: Interviene en reacciones químicas, ejemplo: Hidrólisis, condensación, reacciones inversas</a:t>
            </a:r>
          </a:p>
        </p:txBody>
      </p:sp>
    </p:spTree>
    <p:extLst>
      <p:ext uri="{BB962C8B-B14F-4D97-AF65-F5344CB8AC3E}">
        <p14:creationId xmlns:p14="http://schemas.microsoft.com/office/powerpoint/2010/main" val="7877943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332656"/>
            <a:ext cx="7776864" cy="4708981"/>
          </a:xfrm>
          <a:prstGeom prst="rect">
            <a:avLst/>
          </a:prstGeom>
        </p:spPr>
        <p:txBody>
          <a:bodyPr wrap="square">
            <a:spAutoFit/>
          </a:bodyPr>
          <a:lstStyle/>
          <a:p>
            <a:r>
              <a:rPr lang="es-ES" sz="2400" dirty="0">
                <a:solidFill>
                  <a:srgbClr val="000000"/>
                </a:solidFill>
                <a:latin typeface="Arial"/>
              </a:rPr>
              <a:t>El aporte de agua procede de </a:t>
            </a:r>
            <a:r>
              <a:rPr lang="es-ES" sz="2400" b="1" dirty="0">
                <a:solidFill>
                  <a:srgbClr val="000000"/>
                </a:solidFill>
                <a:latin typeface="Arial"/>
              </a:rPr>
              <a:t>tres </a:t>
            </a:r>
            <a:r>
              <a:rPr lang="es-ES" sz="2400" b="1" dirty="0" smtClean="0">
                <a:solidFill>
                  <a:srgbClr val="000000"/>
                </a:solidFill>
                <a:latin typeface="Arial"/>
              </a:rPr>
              <a:t>fuentes </a:t>
            </a:r>
            <a:r>
              <a:rPr lang="es-ES" sz="2400" dirty="0" smtClean="0">
                <a:solidFill>
                  <a:srgbClr val="000000"/>
                </a:solidFill>
                <a:latin typeface="Arial"/>
              </a:rPr>
              <a:t>principales</a:t>
            </a:r>
            <a:r>
              <a:rPr lang="es-ES" sz="2400" dirty="0">
                <a:solidFill>
                  <a:srgbClr val="000000"/>
                </a:solidFill>
                <a:latin typeface="Arial"/>
              </a:rPr>
              <a:t>:</a:t>
            </a:r>
          </a:p>
          <a:p>
            <a:endParaRPr lang="es-ES" dirty="0" smtClean="0">
              <a:solidFill>
                <a:srgbClr val="000000"/>
              </a:solidFill>
              <a:latin typeface="Arial"/>
            </a:endParaRPr>
          </a:p>
          <a:p>
            <a:endParaRPr lang="es-ES" sz="2000" dirty="0" smtClean="0">
              <a:solidFill>
                <a:srgbClr val="000000"/>
              </a:solidFill>
              <a:latin typeface="Arial"/>
            </a:endParaRPr>
          </a:p>
          <a:p>
            <a:r>
              <a:rPr lang="es-ES" sz="2000" dirty="0" smtClean="0">
                <a:solidFill>
                  <a:srgbClr val="000000"/>
                </a:solidFill>
                <a:latin typeface="Arial"/>
              </a:rPr>
              <a:t>1.Del </a:t>
            </a:r>
            <a:r>
              <a:rPr lang="es-ES" sz="2000" dirty="0">
                <a:solidFill>
                  <a:srgbClr val="000000"/>
                </a:solidFill>
                <a:latin typeface="Arial"/>
              </a:rPr>
              <a:t>consumo de l</a:t>
            </a:r>
            <a:r>
              <a:rPr lang="es-ES" sz="2000" dirty="0">
                <a:solidFill>
                  <a:srgbClr val="000000"/>
                </a:solidFill>
                <a:latin typeface="Times New Roman"/>
              </a:rPr>
              <a:t>í</a:t>
            </a:r>
            <a:r>
              <a:rPr lang="es-ES" sz="2000" dirty="0">
                <a:solidFill>
                  <a:srgbClr val="000000"/>
                </a:solidFill>
                <a:latin typeface="Arial"/>
              </a:rPr>
              <a:t>quidos: agua y otras bebidas.</a:t>
            </a:r>
          </a:p>
          <a:p>
            <a:r>
              <a:rPr lang="es-ES" sz="2000" dirty="0">
                <a:solidFill>
                  <a:srgbClr val="000000"/>
                </a:solidFill>
                <a:latin typeface="Arial"/>
              </a:rPr>
              <a:t>	</a:t>
            </a:r>
          </a:p>
          <a:p>
            <a:r>
              <a:rPr lang="es-ES" sz="2000" dirty="0">
                <a:solidFill>
                  <a:srgbClr val="000000"/>
                </a:solidFill>
                <a:latin typeface="Arial"/>
              </a:rPr>
              <a:t>2. Del agua de los alimentos s</a:t>
            </a:r>
            <a:r>
              <a:rPr lang="es-ES" sz="2000" dirty="0">
                <a:solidFill>
                  <a:srgbClr val="000000"/>
                </a:solidFill>
                <a:latin typeface="Times New Roman"/>
              </a:rPr>
              <a:t>ó</a:t>
            </a:r>
            <a:r>
              <a:rPr lang="es-ES" sz="2000" dirty="0">
                <a:solidFill>
                  <a:srgbClr val="000000"/>
                </a:solidFill>
                <a:latin typeface="Arial"/>
              </a:rPr>
              <a:t>lidos, pues casi todos contienen algo de agua y muchos (frutas, verduras, hortalizas, leche, ..) una cantidad considerable. En Espa</a:t>
            </a:r>
            <a:r>
              <a:rPr lang="es-ES" sz="2000" dirty="0">
                <a:solidFill>
                  <a:srgbClr val="000000"/>
                </a:solidFill>
                <a:latin typeface="Times New Roman"/>
              </a:rPr>
              <a:t>ñ</a:t>
            </a:r>
            <a:r>
              <a:rPr lang="es-ES" sz="2000" dirty="0">
                <a:solidFill>
                  <a:srgbClr val="000000"/>
                </a:solidFill>
                <a:latin typeface="Arial"/>
              </a:rPr>
              <a:t>a, con un consumo medio de energ</a:t>
            </a:r>
            <a:r>
              <a:rPr lang="es-ES" sz="2000" dirty="0">
                <a:solidFill>
                  <a:srgbClr val="000000"/>
                </a:solidFill>
                <a:latin typeface="Times New Roman"/>
              </a:rPr>
              <a:t>í</a:t>
            </a:r>
            <a:r>
              <a:rPr lang="es-ES" sz="2000" dirty="0">
                <a:solidFill>
                  <a:srgbClr val="000000"/>
                </a:solidFill>
                <a:latin typeface="Arial"/>
              </a:rPr>
              <a:t>a de 2663 kcal/d</a:t>
            </a:r>
            <a:r>
              <a:rPr lang="es-ES" sz="2000" dirty="0">
                <a:solidFill>
                  <a:srgbClr val="000000"/>
                </a:solidFill>
                <a:latin typeface="Times New Roman"/>
              </a:rPr>
              <a:t>í</a:t>
            </a:r>
            <a:r>
              <a:rPr lang="es-ES" sz="2000" dirty="0">
                <a:solidFill>
                  <a:srgbClr val="000000"/>
                </a:solidFill>
                <a:latin typeface="Arial"/>
              </a:rPr>
              <a:t>a, el aporte de agua de los alimentos de la dieta es de 1174 </a:t>
            </a:r>
            <a:r>
              <a:rPr lang="es-ES" sz="2000" dirty="0" err="1">
                <a:solidFill>
                  <a:srgbClr val="000000"/>
                </a:solidFill>
                <a:latin typeface="Arial"/>
              </a:rPr>
              <a:t>mL</a:t>
            </a:r>
            <a:r>
              <a:rPr lang="es-ES" sz="2000" dirty="0">
                <a:solidFill>
                  <a:srgbClr val="000000"/>
                </a:solidFill>
                <a:latin typeface="Arial"/>
              </a:rPr>
              <a:t>, procedente en su mayor parte de los grupos antes mencionados.	</a:t>
            </a:r>
          </a:p>
          <a:p>
            <a:endParaRPr lang="es-ES" sz="2000" dirty="0" smtClean="0">
              <a:solidFill>
                <a:srgbClr val="000000"/>
              </a:solidFill>
              <a:latin typeface="Arial"/>
            </a:endParaRPr>
          </a:p>
          <a:p>
            <a:r>
              <a:rPr lang="es-ES" sz="2000" dirty="0" smtClean="0">
                <a:solidFill>
                  <a:srgbClr val="000000"/>
                </a:solidFill>
                <a:latin typeface="Arial"/>
              </a:rPr>
              <a:t>3</a:t>
            </a:r>
            <a:r>
              <a:rPr lang="es-ES" sz="2000" dirty="0">
                <a:solidFill>
                  <a:srgbClr val="000000"/>
                </a:solidFill>
                <a:latin typeface="Arial"/>
              </a:rPr>
              <a:t>. De las peque</a:t>
            </a:r>
            <a:r>
              <a:rPr lang="es-ES" sz="2000" dirty="0">
                <a:solidFill>
                  <a:srgbClr val="000000"/>
                </a:solidFill>
                <a:latin typeface="Times New Roman"/>
              </a:rPr>
              <a:t>ñ</a:t>
            </a:r>
            <a:r>
              <a:rPr lang="es-ES" sz="2000" dirty="0">
                <a:solidFill>
                  <a:srgbClr val="000000"/>
                </a:solidFill>
                <a:latin typeface="Arial"/>
              </a:rPr>
              <a:t>as cantidades de agua que se producen en los procesos metab</a:t>
            </a:r>
            <a:r>
              <a:rPr lang="es-ES" sz="2000" dirty="0">
                <a:solidFill>
                  <a:srgbClr val="000000"/>
                </a:solidFill>
                <a:latin typeface="Times New Roman"/>
              </a:rPr>
              <a:t>ó</a:t>
            </a:r>
            <a:r>
              <a:rPr lang="es-ES" sz="2000" dirty="0">
                <a:solidFill>
                  <a:srgbClr val="000000"/>
                </a:solidFill>
                <a:latin typeface="Arial"/>
              </a:rPr>
              <a:t>licos de prote</a:t>
            </a:r>
            <a:r>
              <a:rPr lang="es-ES" sz="2000" dirty="0">
                <a:solidFill>
                  <a:srgbClr val="000000"/>
                </a:solidFill>
                <a:latin typeface="Times New Roman"/>
              </a:rPr>
              <a:t>í</a:t>
            </a:r>
            <a:r>
              <a:rPr lang="es-ES" sz="2000" dirty="0">
                <a:solidFill>
                  <a:srgbClr val="000000"/>
                </a:solidFill>
                <a:latin typeface="Arial"/>
              </a:rPr>
              <a:t>nas, grasas e hidratos de carbono.</a:t>
            </a:r>
            <a:r>
              <a:rPr lang="es-ES" dirty="0">
                <a:solidFill>
                  <a:srgbClr val="000000"/>
                </a:solidFill>
                <a:latin typeface="Arial"/>
              </a:rPr>
              <a:t>	</a:t>
            </a:r>
          </a:p>
        </p:txBody>
      </p:sp>
    </p:spTree>
    <p:extLst>
      <p:ext uri="{BB962C8B-B14F-4D97-AF65-F5344CB8AC3E}">
        <p14:creationId xmlns:p14="http://schemas.microsoft.com/office/powerpoint/2010/main" val="3520895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2800" dirty="0">
                <a:solidFill>
                  <a:srgbClr val="000000"/>
                </a:solidFill>
                <a:latin typeface="Arial"/>
              </a:rPr>
              <a:t>EFECTOS de la DESHIDRATACIÓN durante el EJERCICIO sobre SALUD y </a:t>
            </a:r>
            <a:r>
              <a:rPr lang="es-ES" sz="2800" dirty="0" smtClean="0">
                <a:solidFill>
                  <a:srgbClr val="000000"/>
                </a:solidFill>
                <a:latin typeface="Arial"/>
              </a:rPr>
              <a:t>RENDIMIENTO</a:t>
            </a:r>
            <a:r>
              <a:rPr lang="es-ES" sz="1200" dirty="0" smtClean="0">
                <a:solidFill>
                  <a:srgbClr val="000000"/>
                </a:solidFill>
                <a:latin typeface="Arial"/>
              </a:rPr>
              <a:t> </a:t>
            </a:r>
            <a:endParaRPr lang="es-ES" sz="2800"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139030" y="1600200"/>
            <a:ext cx="686594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22957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50106"/>
          </a:xfrm>
        </p:spPr>
        <p:txBody>
          <a:bodyPr>
            <a:noAutofit/>
          </a:bodyPr>
          <a:lstStyle/>
          <a:p>
            <a:r>
              <a:rPr lang="es-ES" sz="3200" dirty="0">
                <a:solidFill>
                  <a:srgbClr val="000000"/>
                </a:solidFill>
                <a:latin typeface="Times New Roman"/>
              </a:rPr>
              <a:t>PAUTAS NUTRICIONALES BASICAS (1)</a:t>
            </a:r>
            <a:endParaRPr lang="es-ES" sz="3200" dirty="0"/>
          </a:p>
        </p:txBody>
      </p:sp>
      <p:sp>
        <p:nvSpPr>
          <p:cNvPr id="3" name="2 Marcador de contenido"/>
          <p:cNvSpPr>
            <a:spLocks noGrp="1"/>
          </p:cNvSpPr>
          <p:nvPr>
            <p:ph idx="1"/>
          </p:nvPr>
        </p:nvSpPr>
        <p:spPr>
          <a:xfrm>
            <a:off x="457200" y="1268761"/>
            <a:ext cx="8229600" cy="4857404"/>
          </a:xfrm>
        </p:spPr>
        <p:txBody>
          <a:bodyPr>
            <a:normAutofit fontScale="62500" lnSpcReduction="20000"/>
          </a:bodyPr>
          <a:lstStyle/>
          <a:p>
            <a:pPr marL="0" indent="0">
              <a:buNone/>
            </a:pPr>
            <a:r>
              <a:rPr lang="es-ES" dirty="0">
                <a:solidFill>
                  <a:srgbClr val="000000"/>
                </a:solidFill>
                <a:latin typeface="Wingdings"/>
              </a:rPr>
              <a:t></a:t>
            </a:r>
            <a:r>
              <a:rPr lang="es-ES" dirty="0">
                <a:solidFill>
                  <a:srgbClr val="000000"/>
                </a:solidFill>
                <a:latin typeface="Times New Roman"/>
              </a:rPr>
              <a:t>Calorías. Valores energéticos.</a:t>
            </a:r>
          </a:p>
          <a:p>
            <a:pPr marL="0" indent="0">
              <a:buNone/>
            </a:pPr>
            <a:r>
              <a:rPr lang="es-ES" dirty="0">
                <a:solidFill>
                  <a:srgbClr val="000000"/>
                </a:solidFill>
                <a:latin typeface="Wingdings"/>
              </a:rPr>
              <a:t></a:t>
            </a:r>
            <a:r>
              <a:rPr lang="es-ES" dirty="0">
                <a:solidFill>
                  <a:srgbClr val="000000"/>
                </a:solidFill>
                <a:latin typeface="Times New Roman"/>
              </a:rPr>
              <a:t>Valores calóricos en los alimentos y valores nutritivos.</a:t>
            </a:r>
          </a:p>
          <a:p>
            <a:pPr marL="0" indent="0">
              <a:buNone/>
            </a:pPr>
            <a:r>
              <a:rPr lang="es-ES" dirty="0">
                <a:solidFill>
                  <a:srgbClr val="000000"/>
                </a:solidFill>
                <a:latin typeface="Wingdings"/>
              </a:rPr>
              <a:t></a:t>
            </a:r>
            <a:r>
              <a:rPr lang="es-ES" dirty="0">
                <a:solidFill>
                  <a:srgbClr val="000000"/>
                </a:solidFill>
                <a:latin typeface="Times New Roman"/>
              </a:rPr>
              <a:t>Valores energéticos en Dieta : normo, </a:t>
            </a:r>
            <a:r>
              <a:rPr lang="es-ES" dirty="0" err="1">
                <a:solidFill>
                  <a:srgbClr val="000000"/>
                </a:solidFill>
                <a:latin typeface="Times New Roman"/>
              </a:rPr>
              <a:t>hiper</a:t>
            </a:r>
            <a:r>
              <a:rPr lang="es-ES" dirty="0">
                <a:solidFill>
                  <a:srgbClr val="000000"/>
                </a:solidFill>
                <a:latin typeface="Times New Roman"/>
              </a:rPr>
              <a:t>, e hipocalóricas.</a:t>
            </a:r>
          </a:p>
          <a:p>
            <a:pPr marL="0" indent="0">
              <a:buNone/>
            </a:pPr>
            <a:r>
              <a:rPr lang="es-ES" dirty="0">
                <a:solidFill>
                  <a:srgbClr val="000000"/>
                </a:solidFill>
                <a:latin typeface="Wingdings"/>
              </a:rPr>
              <a:t></a:t>
            </a:r>
            <a:r>
              <a:rPr lang="es-ES" dirty="0">
                <a:solidFill>
                  <a:srgbClr val="000000"/>
                </a:solidFill>
                <a:latin typeface="Times New Roman"/>
              </a:rPr>
              <a:t>Implicaciones. Cómo lo manejo? Aumento</a:t>
            </a:r>
            <a:r>
              <a:rPr lang="es-ES" dirty="0" smtClean="0">
                <a:solidFill>
                  <a:srgbClr val="000000"/>
                </a:solidFill>
                <a:latin typeface="Times New Roman"/>
              </a:rPr>
              <a:t>, mantenimiento, pérdida </a:t>
            </a:r>
            <a:r>
              <a:rPr lang="es-ES" dirty="0">
                <a:solidFill>
                  <a:srgbClr val="000000"/>
                </a:solidFill>
                <a:latin typeface="Times New Roman"/>
              </a:rPr>
              <a:t>peso</a:t>
            </a:r>
            <a:r>
              <a:rPr lang="es-ES" dirty="0" smtClean="0">
                <a:solidFill>
                  <a:srgbClr val="000000"/>
                </a:solidFill>
                <a:latin typeface="Times New Roman"/>
              </a:rPr>
              <a:t>. Cuestión </a:t>
            </a:r>
            <a:r>
              <a:rPr lang="es-ES" dirty="0">
                <a:solidFill>
                  <a:srgbClr val="000000"/>
                </a:solidFill>
                <a:latin typeface="Times New Roman"/>
              </a:rPr>
              <a:t>de calorías.</a:t>
            </a:r>
          </a:p>
          <a:p>
            <a:pPr marL="0" indent="0">
              <a:buNone/>
            </a:pPr>
            <a:r>
              <a:rPr lang="es-ES" dirty="0">
                <a:solidFill>
                  <a:srgbClr val="000000"/>
                </a:solidFill>
                <a:latin typeface="Wingdings"/>
              </a:rPr>
              <a:t></a:t>
            </a:r>
            <a:r>
              <a:rPr lang="es-ES" dirty="0">
                <a:solidFill>
                  <a:srgbClr val="000000"/>
                </a:solidFill>
                <a:latin typeface="Arial"/>
              </a:rPr>
              <a:t>Recomendaciones dietéticas generales : dieta suficiente en calorías. Calorías nutritivas y no vacías (azúcares y alcohol).</a:t>
            </a:r>
          </a:p>
          <a:p>
            <a:endParaRPr lang="es-ES" dirty="0">
              <a:solidFill>
                <a:srgbClr val="000000"/>
              </a:solidFill>
              <a:latin typeface="Arial"/>
            </a:endParaRPr>
          </a:p>
          <a:p>
            <a:pPr marL="0" indent="0">
              <a:buNone/>
            </a:pPr>
            <a:r>
              <a:rPr lang="es-ES" dirty="0">
                <a:solidFill>
                  <a:srgbClr val="000000"/>
                </a:solidFill>
                <a:latin typeface="Wingdings"/>
              </a:rPr>
              <a:t></a:t>
            </a:r>
            <a:r>
              <a:rPr lang="es-ES" dirty="0">
                <a:solidFill>
                  <a:srgbClr val="000000"/>
                </a:solidFill>
                <a:latin typeface="Times New Roman"/>
              </a:rPr>
              <a:t>Dieta completa. La variedad en los alimentos.</a:t>
            </a:r>
          </a:p>
          <a:p>
            <a:pPr marL="0" indent="0">
              <a:buNone/>
            </a:pPr>
            <a:r>
              <a:rPr lang="es-ES" dirty="0">
                <a:solidFill>
                  <a:srgbClr val="000000"/>
                </a:solidFill>
                <a:latin typeface="Wingdings"/>
              </a:rPr>
              <a:t></a:t>
            </a:r>
            <a:r>
              <a:rPr lang="es-ES" dirty="0">
                <a:solidFill>
                  <a:srgbClr val="000000"/>
                </a:solidFill>
                <a:latin typeface="Times New Roman"/>
              </a:rPr>
              <a:t>No existe alimento completo</a:t>
            </a:r>
          </a:p>
          <a:p>
            <a:pPr marL="0" indent="0">
              <a:buNone/>
            </a:pPr>
            <a:r>
              <a:rPr lang="es-ES" dirty="0">
                <a:solidFill>
                  <a:srgbClr val="000000"/>
                </a:solidFill>
                <a:latin typeface="Wingdings"/>
              </a:rPr>
              <a:t></a:t>
            </a:r>
            <a:r>
              <a:rPr lang="es-ES" dirty="0">
                <a:solidFill>
                  <a:srgbClr val="000000"/>
                </a:solidFill>
                <a:latin typeface="Times New Roman"/>
              </a:rPr>
              <a:t>Almacenamiento</a:t>
            </a:r>
            <a:r>
              <a:rPr lang="es-ES" dirty="0" smtClean="0">
                <a:solidFill>
                  <a:srgbClr val="000000"/>
                </a:solidFill>
                <a:latin typeface="Times New Roman"/>
              </a:rPr>
              <a:t>, preparación </a:t>
            </a:r>
            <a:r>
              <a:rPr lang="es-ES" dirty="0">
                <a:solidFill>
                  <a:srgbClr val="000000"/>
                </a:solidFill>
                <a:latin typeface="Times New Roman"/>
              </a:rPr>
              <a:t>y cocinado de los alimentos.</a:t>
            </a:r>
          </a:p>
          <a:p>
            <a:pPr marL="0" indent="0">
              <a:buNone/>
            </a:pPr>
            <a:r>
              <a:rPr lang="es-ES" dirty="0">
                <a:solidFill>
                  <a:srgbClr val="000000"/>
                </a:solidFill>
                <a:latin typeface="Wingdings"/>
              </a:rPr>
              <a:t></a:t>
            </a:r>
            <a:r>
              <a:rPr lang="es-ES" dirty="0">
                <a:solidFill>
                  <a:srgbClr val="000000"/>
                </a:solidFill>
                <a:latin typeface="Times New Roman"/>
              </a:rPr>
              <a:t>Grupos alimenticios y su relación con los nutrientes.</a:t>
            </a:r>
          </a:p>
          <a:p>
            <a:pPr marL="0" indent="0">
              <a:buNone/>
            </a:pPr>
            <a:r>
              <a:rPr lang="es-ES" dirty="0">
                <a:solidFill>
                  <a:srgbClr val="000000"/>
                </a:solidFill>
                <a:latin typeface="Wingdings"/>
              </a:rPr>
              <a:t></a:t>
            </a:r>
            <a:r>
              <a:rPr lang="es-ES" dirty="0">
                <a:solidFill>
                  <a:srgbClr val="000000"/>
                </a:solidFill>
                <a:latin typeface="Times New Roman"/>
              </a:rPr>
              <a:t>Organización de los alimentos en dieta. Pirámides alimenticias.</a:t>
            </a:r>
          </a:p>
          <a:p>
            <a:pPr marL="0" indent="0">
              <a:buNone/>
            </a:pPr>
            <a:r>
              <a:rPr lang="es-ES" dirty="0">
                <a:solidFill>
                  <a:srgbClr val="000000"/>
                </a:solidFill>
                <a:latin typeface="Wingdings"/>
              </a:rPr>
              <a:t></a:t>
            </a:r>
            <a:r>
              <a:rPr lang="es-ES" dirty="0">
                <a:solidFill>
                  <a:srgbClr val="000000"/>
                </a:solidFill>
                <a:latin typeface="Times New Roman"/>
              </a:rPr>
              <a:t>Factores sicológicos : cansancio</a:t>
            </a:r>
            <a:r>
              <a:rPr lang="es-ES" dirty="0" smtClean="0">
                <a:solidFill>
                  <a:srgbClr val="000000"/>
                </a:solidFill>
                <a:latin typeface="Times New Roman"/>
              </a:rPr>
              <a:t>, aislamiento, desánimo</a:t>
            </a:r>
            <a:r>
              <a:rPr lang="es-ES" dirty="0">
                <a:solidFill>
                  <a:srgbClr val="000000"/>
                </a:solidFill>
                <a:latin typeface="Times New Roman"/>
              </a:rPr>
              <a:t>..</a:t>
            </a:r>
          </a:p>
          <a:p>
            <a:pPr marL="0" indent="0">
              <a:buNone/>
            </a:pPr>
            <a:r>
              <a:rPr lang="es-ES" dirty="0">
                <a:solidFill>
                  <a:srgbClr val="000000"/>
                </a:solidFill>
                <a:latin typeface="Wingdings"/>
              </a:rPr>
              <a:t></a:t>
            </a:r>
            <a:r>
              <a:rPr lang="es-ES" dirty="0">
                <a:solidFill>
                  <a:srgbClr val="000000"/>
                </a:solidFill>
                <a:latin typeface="Arial"/>
              </a:rPr>
              <a:t>Recomendaciones dietéticas generales : consumir variedad suficiente de alimentos para cubrir necesidades.</a:t>
            </a:r>
          </a:p>
          <a:p>
            <a:endParaRPr lang="es-ES" dirty="0"/>
          </a:p>
        </p:txBody>
      </p:sp>
    </p:spTree>
    <p:extLst>
      <p:ext uri="{BB962C8B-B14F-4D97-AF65-F5344CB8AC3E}">
        <p14:creationId xmlns:p14="http://schemas.microsoft.com/office/powerpoint/2010/main" val="39750242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50106"/>
          </a:xfrm>
        </p:spPr>
        <p:txBody>
          <a:bodyPr/>
          <a:lstStyle/>
          <a:p>
            <a:r>
              <a:rPr lang="es-ES" dirty="0">
                <a:solidFill>
                  <a:srgbClr val="000000"/>
                </a:solidFill>
                <a:latin typeface="Times New Roman"/>
              </a:rPr>
              <a:t>Balance calórico</a:t>
            </a:r>
            <a:endParaRPr lang="es-ES" dirty="0"/>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196752"/>
            <a:ext cx="8229600"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32984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50106"/>
          </a:xfrm>
        </p:spPr>
        <p:txBody>
          <a:bodyPr/>
          <a:lstStyle/>
          <a:p>
            <a:r>
              <a:rPr lang="es-ES" dirty="0">
                <a:solidFill>
                  <a:srgbClr val="000000"/>
                </a:solidFill>
                <a:latin typeface="Arial"/>
              </a:rPr>
              <a:t>Dieta </a:t>
            </a:r>
            <a:r>
              <a:rPr lang="es-ES" dirty="0" smtClean="0">
                <a:solidFill>
                  <a:srgbClr val="000000"/>
                </a:solidFill>
                <a:latin typeface="Arial"/>
              </a:rPr>
              <a:t>completa</a:t>
            </a:r>
            <a:endParaRPr lang="es-ES"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63688" y="1096784"/>
            <a:ext cx="5832648" cy="5401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612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50106"/>
          </a:xfrm>
        </p:spPr>
        <p:txBody>
          <a:bodyPr>
            <a:noAutofit/>
          </a:bodyPr>
          <a:lstStyle/>
          <a:p>
            <a:r>
              <a:rPr lang="es-ES" sz="3200" dirty="0">
                <a:solidFill>
                  <a:srgbClr val="000000"/>
                </a:solidFill>
                <a:latin typeface="Times New Roman"/>
              </a:rPr>
              <a:t>PAUTAS NUTRICIONALES BASICAS (2)</a:t>
            </a:r>
            <a:endParaRPr lang="es-ES" sz="3200" dirty="0"/>
          </a:p>
        </p:txBody>
      </p:sp>
      <p:sp>
        <p:nvSpPr>
          <p:cNvPr id="3" name="2 Marcador de contenido"/>
          <p:cNvSpPr>
            <a:spLocks noGrp="1"/>
          </p:cNvSpPr>
          <p:nvPr>
            <p:ph idx="1"/>
          </p:nvPr>
        </p:nvSpPr>
        <p:spPr>
          <a:xfrm>
            <a:off x="457200" y="1268761"/>
            <a:ext cx="8229600" cy="4857404"/>
          </a:xfrm>
        </p:spPr>
        <p:txBody>
          <a:bodyPr>
            <a:normAutofit fontScale="62500" lnSpcReduction="20000"/>
          </a:bodyPr>
          <a:lstStyle/>
          <a:p>
            <a:pPr marL="0" indent="0">
              <a:buNone/>
            </a:pPr>
            <a:r>
              <a:rPr lang="es-ES" dirty="0">
                <a:solidFill>
                  <a:srgbClr val="000000"/>
                </a:solidFill>
                <a:latin typeface="Wingdings"/>
              </a:rPr>
              <a:t></a:t>
            </a:r>
            <a:r>
              <a:rPr lang="es-ES" dirty="0">
                <a:solidFill>
                  <a:srgbClr val="000000"/>
                </a:solidFill>
                <a:latin typeface="Times New Roman"/>
              </a:rPr>
              <a:t>Equilibrio de nutrientes. Diferente según culturas, </a:t>
            </a:r>
            <a:r>
              <a:rPr lang="es-ES" dirty="0" smtClean="0">
                <a:solidFill>
                  <a:srgbClr val="000000"/>
                </a:solidFill>
                <a:latin typeface="Times New Roman"/>
              </a:rPr>
              <a:t>países, razas</a:t>
            </a:r>
            <a:r>
              <a:rPr lang="es-ES" dirty="0">
                <a:solidFill>
                  <a:srgbClr val="000000"/>
                </a:solidFill>
                <a:latin typeface="Times New Roman"/>
              </a:rPr>
              <a:t>, </a:t>
            </a:r>
            <a:r>
              <a:rPr lang="es-ES" dirty="0" smtClean="0">
                <a:solidFill>
                  <a:srgbClr val="000000"/>
                </a:solidFill>
                <a:latin typeface="Times New Roman"/>
              </a:rPr>
              <a:t>.</a:t>
            </a:r>
            <a:r>
              <a:rPr lang="es-ES" dirty="0">
                <a:solidFill>
                  <a:srgbClr val="000000"/>
                </a:solidFill>
                <a:latin typeface="Times New Roman"/>
              </a:rPr>
              <a:t>FAO, OMS. </a:t>
            </a:r>
          </a:p>
          <a:p>
            <a:pPr marL="0" indent="0">
              <a:buNone/>
            </a:pPr>
            <a:r>
              <a:rPr lang="es-ES" dirty="0">
                <a:solidFill>
                  <a:srgbClr val="000000"/>
                </a:solidFill>
                <a:latin typeface="Wingdings"/>
              </a:rPr>
              <a:t></a:t>
            </a:r>
            <a:r>
              <a:rPr lang="es-ES" dirty="0">
                <a:solidFill>
                  <a:srgbClr val="000000"/>
                </a:solidFill>
                <a:latin typeface="Times New Roman"/>
              </a:rPr>
              <a:t>Equilibrio en dieta normal y dieta deportiva</a:t>
            </a:r>
          </a:p>
          <a:p>
            <a:pPr marL="0" indent="0">
              <a:buNone/>
            </a:pPr>
            <a:r>
              <a:rPr lang="es-ES" dirty="0">
                <a:solidFill>
                  <a:srgbClr val="000000"/>
                </a:solidFill>
                <a:latin typeface="Wingdings"/>
              </a:rPr>
              <a:t></a:t>
            </a:r>
            <a:r>
              <a:rPr lang="es-ES" dirty="0">
                <a:solidFill>
                  <a:srgbClr val="000000"/>
                </a:solidFill>
                <a:latin typeface="Times New Roman"/>
              </a:rPr>
              <a:t>Equilibrios según diferentes Biotipos corporales.</a:t>
            </a:r>
          </a:p>
          <a:p>
            <a:pPr marL="0" indent="0">
              <a:buNone/>
            </a:pPr>
            <a:r>
              <a:rPr lang="es-ES" dirty="0">
                <a:solidFill>
                  <a:srgbClr val="000000"/>
                </a:solidFill>
                <a:latin typeface="Wingdings"/>
              </a:rPr>
              <a:t></a:t>
            </a:r>
            <a:r>
              <a:rPr lang="es-ES" dirty="0">
                <a:solidFill>
                  <a:srgbClr val="000000"/>
                </a:solidFill>
                <a:latin typeface="Times New Roman"/>
              </a:rPr>
              <a:t>Edades y sexos.</a:t>
            </a:r>
          </a:p>
          <a:p>
            <a:pPr marL="0" indent="0">
              <a:buNone/>
            </a:pPr>
            <a:r>
              <a:rPr lang="es-ES" dirty="0">
                <a:solidFill>
                  <a:srgbClr val="000000"/>
                </a:solidFill>
                <a:latin typeface="Wingdings"/>
              </a:rPr>
              <a:t></a:t>
            </a:r>
            <a:r>
              <a:rPr lang="es-ES" dirty="0">
                <a:solidFill>
                  <a:srgbClr val="000000"/>
                </a:solidFill>
                <a:latin typeface="Times New Roman"/>
              </a:rPr>
              <a:t>Diferencia entre deportes y actividades </a:t>
            </a:r>
            <a:r>
              <a:rPr lang="es-ES" dirty="0" smtClean="0">
                <a:solidFill>
                  <a:srgbClr val="000000"/>
                </a:solidFill>
                <a:latin typeface="Times New Roman"/>
              </a:rPr>
              <a:t>físicas...</a:t>
            </a:r>
            <a:endParaRPr lang="es-ES" dirty="0">
              <a:solidFill>
                <a:srgbClr val="000000"/>
              </a:solidFill>
              <a:latin typeface="Times New Roman"/>
            </a:endParaRPr>
          </a:p>
          <a:p>
            <a:pPr marL="0" indent="0">
              <a:buNone/>
            </a:pPr>
            <a:r>
              <a:rPr lang="es-ES" dirty="0">
                <a:solidFill>
                  <a:srgbClr val="000000"/>
                </a:solidFill>
                <a:latin typeface="Wingdings"/>
              </a:rPr>
              <a:t></a:t>
            </a:r>
            <a:r>
              <a:rPr lang="es-ES" dirty="0">
                <a:solidFill>
                  <a:srgbClr val="000000"/>
                </a:solidFill>
                <a:latin typeface="Arial"/>
              </a:rPr>
              <a:t>Recomendaciones dietéticas generales : equilibrio estará según RDA en 60%CH, 15%Prot,25%Grasa.Cuidado con </a:t>
            </a:r>
            <a:r>
              <a:rPr lang="es-ES" dirty="0" smtClean="0">
                <a:solidFill>
                  <a:srgbClr val="000000"/>
                </a:solidFill>
                <a:latin typeface="Arial"/>
              </a:rPr>
              <a:t>sal, suficiente fibra. Nuevas </a:t>
            </a:r>
            <a:r>
              <a:rPr lang="es-ES" dirty="0">
                <a:solidFill>
                  <a:srgbClr val="000000"/>
                </a:solidFill>
                <a:latin typeface="Arial"/>
              </a:rPr>
              <a:t>recomendaciones según modas.</a:t>
            </a:r>
          </a:p>
          <a:p>
            <a:pPr marL="0" indent="0">
              <a:buNone/>
            </a:pPr>
            <a:endParaRPr lang="es-ES" dirty="0" smtClean="0">
              <a:solidFill>
                <a:srgbClr val="000000"/>
              </a:solidFill>
              <a:latin typeface="Wingdings"/>
            </a:endParaRPr>
          </a:p>
          <a:p>
            <a:pPr marL="0" indent="0">
              <a:buNone/>
            </a:pPr>
            <a:r>
              <a:rPr lang="es-ES" dirty="0" smtClean="0">
                <a:solidFill>
                  <a:srgbClr val="000000"/>
                </a:solidFill>
                <a:latin typeface="Wingdings"/>
              </a:rPr>
              <a:t></a:t>
            </a:r>
            <a:r>
              <a:rPr lang="es-ES" dirty="0">
                <a:solidFill>
                  <a:srgbClr val="000000"/>
                </a:solidFill>
                <a:latin typeface="Times New Roman"/>
              </a:rPr>
              <a:t>Organización de las tomas</a:t>
            </a:r>
          </a:p>
          <a:p>
            <a:pPr marL="0" indent="0">
              <a:buNone/>
            </a:pPr>
            <a:r>
              <a:rPr lang="es-ES" dirty="0">
                <a:solidFill>
                  <a:srgbClr val="000000"/>
                </a:solidFill>
                <a:latin typeface="Wingdings"/>
              </a:rPr>
              <a:t></a:t>
            </a:r>
            <a:r>
              <a:rPr lang="es-ES" dirty="0">
                <a:solidFill>
                  <a:srgbClr val="000000"/>
                </a:solidFill>
                <a:latin typeface="Times New Roman"/>
              </a:rPr>
              <a:t>Modelos mediterráneo y </a:t>
            </a:r>
            <a:r>
              <a:rPr lang="es-ES" dirty="0" smtClean="0">
                <a:solidFill>
                  <a:srgbClr val="000000"/>
                </a:solidFill>
                <a:latin typeface="Times New Roman"/>
              </a:rPr>
              <a:t>anglosajón. Ventajas </a:t>
            </a:r>
            <a:r>
              <a:rPr lang="es-ES" dirty="0">
                <a:solidFill>
                  <a:srgbClr val="000000"/>
                </a:solidFill>
                <a:latin typeface="Times New Roman"/>
              </a:rPr>
              <a:t>e inconvenientes</a:t>
            </a:r>
          </a:p>
          <a:p>
            <a:pPr marL="0" indent="0">
              <a:buNone/>
            </a:pPr>
            <a:r>
              <a:rPr lang="es-ES" dirty="0">
                <a:solidFill>
                  <a:srgbClr val="000000"/>
                </a:solidFill>
                <a:latin typeface="Wingdings"/>
              </a:rPr>
              <a:t></a:t>
            </a:r>
            <a:r>
              <a:rPr lang="es-ES" dirty="0">
                <a:solidFill>
                  <a:srgbClr val="000000"/>
                </a:solidFill>
                <a:latin typeface="Times New Roman"/>
              </a:rPr>
              <a:t>Orden descendente por cantidades</a:t>
            </a:r>
          </a:p>
          <a:p>
            <a:pPr marL="0" indent="0">
              <a:buNone/>
            </a:pPr>
            <a:r>
              <a:rPr lang="es-ES" dirty="0">
                <a:solidFill>
                  <a:srgbClr val="000000"/>
                </a:solidFill>
                <a:latin typeface="Wingdings"/>
              </a:rPr>
              <a:t></a:t>
            </a:r>
            <a:r>
              <a:rPr lang="es-ES" dirty="0">
                <a:solidFill>
                  <a:srgbClr val="000000"/>
                </a:solidFill>
                <a:latin typeface="Times New Roman"/>
              </a:rPr>
              <a:t>Menor ingesta de alimentos en las últimas horas : pros y contras</a:t>
            </a:r>
          </a:p>
          <a:p>
            <a:pPr marL="0" indent="0">
              <a:buNone/>
            </a:pPr>
            <a:r>
              <a:rPr lang="es-ES" dirty="0">
                <a:solidFill>
                  <a:srgbClr val="000000"/>
                </a:solidFill>
                <a:latin typeface="Wingdings"/>
              </a:rPr>
              <a:t></a:t>
            </a:r>
            <a:r>
              <a:rPr lang="es-ES" dirty="0">
                <a:solidFill>
                  <a:srgbClr val="000000"/>
                </a:solidFill>
                <a:latin typeface="Times New Roman"/>
              </a:rPr>
              <a:t>Los horarios de entrenamiento : tomas especiales para entrenamiento.</a:t>
            </a:r>
          </a:p>
          <a:p>
            <a:pPr marL="0" indent="0">
              <a:buNone/>
            </a:pPr>
            <a:r>
              <a:rPr lang="es-ES" dirty="0">
                <a:solidFill>
                  <a:srgbClr val="000000"/>
                </a:solidFill>
                <a:latin typeface="Wingdings"/>
              </a:rPr>
              <a:t></a:t>
            </a:r>
            <a:r>
              <a:rPr lang="es-ES" dirty="0">
                <a:solidFill>
                  <a:srgbClr val="000000"/>
                </a:solidFill>
                <a:latin typeface="Arial"/>
              </a:rPr>
              <a:t>Recomendaciones dietéticas generales : dividir en varias </a:t>
            </a:r>
            <a:r>
              <a:rPr lang="es-ES" dirty="0" smtClean="0">
                <a:solidFill>
                  <a:srgbClr val="000000"/>
                </a:solidFill>
                <a:latin typeface="Arial"/>
              </a:rPr>
              <a:t>tomas. No </a:t>
            </a:r>
            <a:r>
              <a:rPr lang="es-ES" dirty="0">
                <a:solidFill>
                  <a:srgbClr val="000000"/>
                </a:solidFill>
                <a:latin typeface="Arial"/>
              </a:rPr>
              <a:t>dice cuántas ni en qué orden (cultural</a:t>
            </a:r>
            <a:r>
              <a:rPr lang="es-ES" dirty="0" smtClean="0">
                <a:solidFill>
                  <a:srgbClr val="000000"/>
                </a:solidFill>
                <a:latin typeface="Arial"/>
              </a:rPr>
              <a:t>).</a:t>
            </a:r>
            <a:endParaRPr lang="es-ES" dirty="0">
              <a:solidFill>
                <a:srgbClr val="000000"/>
              </a:solidFill>
              <a:latin typeface="Arial"/>
            </a:endParaRPr>
          </a:p>
        </p:txBody>
      </p:sp>
    </p:spTree>
    <p:extLst>
      <p:ext uri="{BB962C8B-B14F-4D97-AF65-F5344CB8AC3E}">
        <p14:creationId xmlns:p14="http://schemas.microsoft.com/office/powerpoint/2010/main" val="32282718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2800" dirty="0">
                <a:solidFill>
                  <a:srgbClr val="000000"/>
                </a:solidFill>
                <a:latin typeface="Times New Roman"/>
              </a:rPr>
              <a:t>NUTRICION para el CONTROL del PESO CORPORAL</a:t>
            </a:r>
            <a:endParaRPr lang="es-ES" sz="2800" dirty="0"/>
          </a:p>
        </p:txBody>
      </p:sp>
      <p:sp>
        <p:nvSpPr>
          <p:cNvPr id="3" name="2 Marcador de contenido"/>
          <p:cNvSpPr>
            <a:spLocks noGrp="1"/>
          </p:cNvSpPr>
          <p:nvPr>
            <p:ph idx="1"/>
          </p:nvPr>
        </p:nvSpPr>
        <p:spPr/>
        <p:txBody>
          <a:bodyPr/>
          <a:lstStyle/>
          <a:p>
            <a:r>
              <a:rPr lang="es-ES" sz="3600" dirty="0">
                <a:solidFill>
                  <a:srgbClr val="000000"/>
                </a:solidFill>
                <a:latin typeface="Times New Roman"/>
              </a:rPr>
              <a:t>a)Generalidades.</a:t>
            </a:r>
          </a:p>
          <a:p>
            <a:r>
              <a:rPr lang="es-ES" sz="3600" dirty="0">
                <a:solidFill>
                  <a:srgbClr val="000000"/>
                </a:solidFill>
                <a:latin typeface="Times New Roman"/>
              </a:rPr>
              <a:t>b)Aumento de peso en masa muscular.</a:t>
            </a:r>
          </a:p>
          <a:p>
            <a:pPr lvl="1"/>
            <a:r>
              <a:rPr lang="es-ES" dirty="0" smtClean="0">
                <a:solidFill>
                  <a:srgbClr val="000000"/>
                </a:solidFill>
                <a:latin typeface="Times New Roman"/>
              </a:rPr>
              <a:t>planteamientos </a:t>
            </a:r>
            <a:r>
              <a:rPr lang="es-ES" dirty="0">
                <a:solidFill>
                  <a:srgbClr val="000000"/>
                </a:solidFill>
                <a:latin typeface="Times New Roman"/>
              </a:rPr>
              <a:t>generales</a:t>
            </a:r>
          </a:p>
          <a:p>
            <a:pPr lvl="1"/>
            <a:r>
              <a:rPr lang="es-ES" dirty="0" smtClean="0">
                <a:solidFill>
                  <a:srgbClr val="000000"/>
                </a:solidFill>
                <a:latin typeface="Times New Roman"/>
              </a:rPr>
              <a:t>pautas </a:t>
            </a:r>
            <a:r>
              <a:rPr lang="es-ES" dirty="0">
                <a:solidFill>
                  <a:srgbClr val="000000"/>
                </a:solidFill>
                <a:latin typeface="Times New Roman"/>
              </a:rPr>
              <a:t>nutricionales</a:t>
            </a:r>
          </a:p>
          <a:p>
            <a:r>
              <a:rPr lang="es-ES" sz="3600" dirty="0">
                <a:solidFill>
                  <a:srgbClr val="000000"/>
                </a:solidFill>
                <a:latin typeface="Times New Roman"/>
              </a:rPr>
              <a:t>c) Reducción de peso y pérdida de grasa.</a:t>
            </a:r>
          </a:p>
          <a:p>
            <a:pPr lvl="1"/>
            <a:r>
              <a:rPr lang="es-ES" dirty="0" smtClean="0">
                <a:solidFill>
                  <a:srgbClr val="000000"/>
                </a:solidFill>
                <a:latin typeface="Times New Roman"/>
              </a:rPr>
              <a:t>planteamientos </a:t>
            </a:r>
            <a:r>
              <a:rPr lang="es-ES" dirty="0">
                <a:solidFill>
                  <a:srgbClr val="000000"/>
                </a:solidFill>
                <a:latin typeface="Times New Roman"/>
              </a:rPr>
              <a:t>generales</a:t>
            </a:r>
          </a:p>
          <a:p>
            <a:pPr lvl="1"/>
            <a:r>
              <a:rPr lang="es-ES" dirty="0" smtClean="0">
                <a:solidFill>
                  <a:srgbClr val="000000"/>
                </a:solidFill>
                <a:latin typeface="Times New Roman"/>
              </a:rPr>
              <a:t>pautas </a:t>
            </a:r>
            <a:r>
              <a:rPr lang="es-ES" dirty="0">
                <a:solidFill>
                  <a:srgbClr val="000000"/>
                </a:solidFill>
                <a:latin typeface="Times New Roman"/>
              </a:rPr>
              <a:t>nutricionales</a:t>
            </a:r>
            <a:endParaRPr lang="es-ES" dirty="0"/>
          </a:p>
        </p:txBody>
      </p:sp>
    </p:spTree>
    <p:extLst>
      <p:ext uri="{BB962C8B-B14F-4D97-AF65-F5344CB8AC3E}">
        <p14:creationId xmlns:p14="http://schemas.microsoft.com/office/powerpoint/2010/main" val="29434737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a:solidFill>
                  <a:srgbClr val="000000"/>
                </a:solidFill>
                <a:latin typeface="Times New Roman"/>
              </a:rPr>
              <a:t>Nutrición para el control del peso corporal</a:t>
            </a:r>
            <a:endParaRPr lang="es-ES" sz="3600" dirty="0"/>
          </a:p>
        </p:txBody>
      </p:sp>
      <p:sp>
        <p:nvSpPr>
          <p:cNvPr id="3" name="2 Marcador de contenido"/>
          <p:cNvSpPr>
            <a:spLocks noGrp="1"/>
          </p:cNvSpPr>
          <p:nvPr>
            <p:ph idx="1"/>
          </p:nvPr>
        </p:nvSpPr>
        <p:spPr>
          <a:xfrm>
            <a:off x="457200" y="1268760"/>
            <a:ext cx="8229600" cy="5112567"/>
          </a:xfrm>
        </p:spPr>
        <p:txBody>
          <a:bodyPr>
            <a:normAutofit fontScale="55000" lnSpcReduction="20000"/>
          </a:bodyPr>
          <a:lstStyle/>
          <a:p>
            <a:pPr marL="0" indent="0">
              <a:buNone/>
            </a:pPr>
            <a:r>
              <a:rPr lang="es-ES" dirty="0">
                <a:solidFill>
                  <a:srgbClr val="000000"/>
                </a:solidFill>
                <a:latin typeface="Wingdings"/>
              </a:rPr>
              <a:t></a:t>
            </a:r>
            <a:r>
              <a:rPr lang="es-ES" dirty="0">
                <a:solidFill>
                  <a:srgbClr val="000000"/>
                </a:solidFill>
                <a:latin typeface="Times New Roman"/>
              </a:rPr>
              <a:t>PARA QUIENES el control de peso :</a:t>
            </a:r>
          </a:p>
          <a:p>
            <a:pPr marL="0" indent="0">
              <a:buNone/>
            </a:pPr>
            <a:r>
              <a:rPr lang="es-ES" dirty="0">
                <a:solidFill>
                  <a:srgbClr val="000000"/>
                </a:solidFill>
                <a:latin typeface="Wingdings"/>
              </a:rPr>
              <a:t></a:t>
            </a:r>
            <a:r>
              <a:rPr lang="es-ES" dirty="0">
                <a:solidFill>
                  <a:srgbClr val="000000"/>
                </a:solidFill>
                <a:latin typeface="Times New Roman"/>
              </a:rPr>
              <a:t>para deportistas buscando mejora del rendimiento en competición.</a:t>
            </a:r>
          </a:p>
          <a:p>
            <a:pPr marL="0" indent="0">
              <a:buNone/>
            </a:pPr>
            <a:r>
              <a:rPr lang="es-ES" dirty="0">
                <a:solidFill>
                  <a:srgbClr val="000000"/>
                </a:solidFill>
                <a:latin typeface="Wingdings"/>
              </a:rPr>
              <a:t></a:t>
            </a:r>
            <a:r>
              <a:rPr lang="es-ES" dirty="0">
                <a:solidFill>
                  <a:srgbClr val="000000"/>
                </a:solidFill>
                <a:latin typeface="Times New Roman"/>
              </a:rPr>
              <a:t>para practicante de actividad física por : ocio, diversión, ...y por estética. Los conceptos estéticos funcionan por modas. Salud??</a:t>
            </a:r>
          </a:p>
          <a:p>
            <a:pPr marL="0" indent="0">
              <a:buNone/>
            </a:pPr>
            <a:r>
              <a:rPr lang="es-ES" dirty="0">
                <a:solidFill>
                  <a:srgbClr val="000000"/>
                </a:solidFill>
                <a:latin typeface="Wingdings"/>
              </a:rPr>
              <a:t></a:t>
            </a:r>
            <a:r>
              <a:rPr lang="es-ES" dirty="0">
                <a:solidFill>
                  <a:srgbClr val="000000"/>
                </a:solidFill>
                <a:latin typeface="Times New Roman"/>
              </a:rPr>
              <a:t>personas sedentarias que realizan dietas (de control, de milagro..),sin ejercicio.</a:t>
            </a:r>
          </a:p>
          <a:p>
            <a:pPr marL="0" indent="0">
              <a:buNone/>
            </a:pPr>
            <a:endParaRPr lang="es-ES" dirty="0" smtClean="0">
              <a:solidFill>
                <a:srgbClr val="000000"/>
              </a:solidFill>
              <a:latin typeface="Wingdings"/>
            </a:endParaRPr>
          </a:p>
          <a:p>
            <a:pPr marL="0" indent="0">
              <a:buNone/>
            </a:pPr>
            <a:r>
              <a:rPr lang="es-ES" dirty="0" smtClean="0">
                <a:solidFill>
                  <a:srgbClr val="000000"/>
                </a:solidFill>
                <a:latin typeface="Wingdings"/>
              </a:rPr>
              <a:t></a:t>
            </a:r>
            <a:r>
              <a:rPr lang="es-ES" dirty="0">
                <a:solidFill>
                  <a:srgbClr val="000000"/>
                </a:solidFill>
                <a:latin typeface="Times New Roman"/>
              </a:rPr>
              <a:t>CONDICIONANTES :</a:t>
            </a:r>
          </a:p>
          <a:p>
            <a:pPr marL="0" indent="0">
              <a:buNone/>
            </a:pPr>
            <a:r>
              <a:rPr lang="es-ES" dirty="0">
                <a:solidFill>
                  <a:srgbClr val="000000"/>
                </a:solidFill>
                <a:latin typeface="Wingdings"/>
              </a:rPr>
              <a:t></a:t>
            </a:r>
            <a:r>
              <a:rPr lang="es-ES" dirty="0">
                <a:solidFill>
                  <a:srgbClr val="000000"/>
                </a:solidFill>
                <a:latin typeface="Times New Roman"/>
              </a:rPr>
              <a:t>Nutrición estará adaptada al ejercicio físico y a sus diferentes situaciones.</a:t>
            </a:r>
          </a:p>
          <a:p>
            <a:pPr marL="0" indent="0">
              <a:buNone/>
            </a:pPr>
            <a:r>
              <a:rPr lang="es-ES" dirty="0">
                <a:solidFill>
                  <a:srgbClr val="000000"/>
                </a:solidFill>
                <a:latin typeface="Wingdings"/>
              </a:rPr>
              <a:t></a:t>
            </a:r>
            <a:r>
              <a:rPr lang="es-ES" dirty="0">
                <a:solidFill>
                  <a:srgbClr val="000000"/>
                </a:solidFill>
                <a:latin typeface="Times New Roman"/>
              </a:rPr>
              <a:t>Peso corporal a conseguir :dentro de los límites de la salud y/o mejora </a:t>
            </a:r>
            <a:r>
              <a:rPr lang="es-ES" dirty="0" smtClean="0">
                <a:solidFill>
                  <a:srgbClr val="000000"/>
                </a:solidFill>
                <a:latin typeface="Times New Roman"/>
              </a:rPr>
              <a:t>de capacidades</a:t>
            </a:r>
            <a:r>
              <a:rPr lang="es-ES" dirty="0">
                <a:solidFill>
                  <a:srgbClr val="000000"/>
                </a:solidFill>
                <a:latin typeface="Times New Roman"/>
              </a:rPr>
              <a:t>..</a:t>
            </a:r>
          </a:p>
          <a:p>
            <a:pPr marL="400050" lvl="1" indent="0">
              <a:buNone/>
            </a:pPr>
            <a:r>
              <a:rPr lang="es-ES" sz="3300" dirty="0">
                <a:solidFill>
                  <a:srgbClr val="000000"/>
                </a:solidFill>
                <a:latin typeface="Times New Roman"/>
              </a:rPr>
              <a:t>-vigilar : % graso, niveles de energía, variables sanguíneas..</a:t>
            </a:r>
          </a:p>
          <a:p>
            <a:pPr marL="400050" lvl="1" indent="0">
              <a:buNone/>
            </a:pPr>
            <a:r>
              <a:rPr lang="es-ES" sz="3300" dirty="0">
                <a:solidFill>
                  <a:srgbClr val="000000"/>
                </a:solidFill>
                <a:latin typeface="Times New Roman"/>
              </a:rPr>
              <a:t>-controlar : normalidad en los hábitos de vida, sueño, niveles de stress..</a:t>
            </a:r>
          </a:p>
          <a:p>
            <a:pPr marL="0" indent="0">
              <a:buNone/>
            </a:pPr>
            <a:r>
              <a:rPr lang="es-ES" dirty="0">
                <a:solidFill>
                  <a:srgbClr val="000000"/>
                </a:solidFill>
                <a:latin typeface="Wingdings"/>
              </a:rPr>
              <a:t></a:t>
            </a:r>
            <a:r>
              <a:rPr lang="es-ES" dirty="0">
                <a:solidFill>
                  <a:srgbClr val="000000"/>
                </a:solidFill>
                <a:latin typeface="Times New Roman"/>
              </a:rPr>
              <a:t>Actuación conjunta de entrenador , preparador físico, dietista, a veces sicólogo.</a:t>
            </a:r>
          </a:p>
          <a:p>
            <a:endParaRPr lang="es-ES" dirty="0">
              <a:solidFill>
                <a:srgbClr val="000000"/>
              </a:solidFill>
              <a:latin typeface="Times New Roman"/>
            </a:endParaRPr>
          </a:p>
          <a:p>
            <a:pPr marL="0" indent="0">
              <a:buNone/>
            </a:pPr>
            <a:r>
              <a:rPr lang="es-ES" dirty="0">
                <a:solidFill>
                  <a:srgbClr val="000000"/>
                </a:solidFill>
                <a:latin typeface="Wingdings"/>
              </a:rPr>
              <a:t></a:t>
            </a:r>
            <a:r>
              <a:rPr lang="es-ES" dirty="0">
                <a:solidFill>
                  <a:srgbClr val="000000"/>
                </a:solidFill>
                <a:latin typeface="Times New Roman"/>
              </a:rPr>
              <a:t>SITUACIONES :</a:t>
            </a:r>
          </a:p>
          <a:p>
            <a:pPr marL="0" indent="0">
              <a:buNone/>
            </a:pPr>
            <a:r>
              <a:rPr lang="es-ES" dirty="0">
                <a:solidFill>
                  <a:srgbClr val="000000"/>
                </a:solidFill>
                <a:latin typeface="Wingdings"/>
              </a:rPr>
              <a:t></a:t>
            </a:r>
            <a:r>
              <a:rPr lang="es-ES" dirty="0">
                <a:solidFill>
                  <a:srgbClr val="000000"/>
                </a:solidFill>
                <a:latin typeface="Times New Roman"/>
              </a:rPr>
              <a:t>Aumento de peso, en masa muscular,</a:t>
            </a:r>
          </a:p>
          <a:p>
            <a:pPr marL="0" indent="0">
              <a:buNone/>
            </a:pPr>
            <a:r>
              <a:rPr lang="es-ES" dirty="0">
                <a:solidFill>
                  <a:srgbClr val="000000"/>
                </a:solidFill>
                <a:latin typeface="Wingdings"/>
              </a:rPr>
              <a:t></a:t>
            </a:r>
            <a:r>
              <a:rPr lang="es-ES" dirty="0">
                <a:solidFill>
                  <a:srgbClr val="000000"/>
                </a:solidFill>
                <a:latin typeface="Times New Roman"/>
              </a:rPr>
              <a:t>Reducción de peso en grasa corporal.</a:t>
            </a:r>
          </a:p>
          <a:p>
            <a:pPr marL="0" indent="0">
              <a:buNone/>
            </a:pPr>
            <a:r>
              <a:rPr lang="es-ES" dirty="0">
                <a:solidFill>
                  <a:srgbClr val="000000"/>
                </a:solidFill>
                <a:latin typeface="Wingdings"/>
              </a:rPr>
              <a:t></a:t>
            </a:r>
            <a:r>
              <a:rPr lang="es-ES" dirty="0">
                <a:solidFill>
                  <a:srgbClr val="000000"/>
                </a:solidFill>
                <a:latin typeface="Times New Roman"/>
              </a:rPr>
              <a:t>Aumento de músculo con reducción simultánea de grasa . ???? </a:t>
            </a:r>
          </a:p>
        </p:txBody>
      </p:sp>
    </p:spTree>
    <p:extLst>
      <p:ext uri="{BB962C8B-B14F-4D97-AF65-F5344CB8AC3E}">
        <p14:creationId xmlns:p14="http://schemas.microsoft.com/office/powerpoint/2010/main" val="41870036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22114"/>
          </a:xfrm>
        </p:spPr>
        <p:txBody>
          <a:bodyPr>
            <a:normAutofit/>
          </a:bodyPr>
          <a:lstStyle/>
          <a:p>
            <a:r>
              <a:rPr lang="es-ES" sz="3600" dirty="0">
                <a:solidFill>
                  <a:srgbClr val="000000"/>
                </a:solidFill>
                <a:latin typeface="Times New Roman"/>
              </a:rPr>
              <a:t>Aumento de peso y masa muscular (1)</a:t>
            </a:r>
            <a:endParaRPr lang="es-ES" sz="3600" dirty="0"/>
          </a:p>
        </p:txBody>
      </p:sp>
      <p:sp>
        <p:nvSpPr>
          <p:cNvPr id="3" name="2 Marcador de contenido"/>
          <p:cNvSpPr>
            <a:spLocks noGrp="1"/>
          </p:cNvSpPr>
          <p:nvPr>
            <p:ph idx="1"/>
          </p:nvPr>
        </p:nvSpPr>
        <p:spPr>
          <a:xfrm>
            <a:off x="457200" y="1196752"/>
            <a:ext cx="8229600" cy="5112567"/>
          </a:xfrm>
        </p:spPr>
        <p:txBody>
          <a:bodyPr>
            <a:normAutofit fontScale="55000" lnSpcReduction="20000"/>
          </a:bodyPr>
          <a:lstStyle/>
          <a:p>
            <a:pPr marL="0" indent="0">
              <a:buNone/>
            </a:pPr>
            <a:r>
              <a:rPr lang="es-ES" dirty="0">
                <a:solidFill>
                  <a:srgbClr val="000000"/>
                </a:solidFill>
                <a:latin typeface="Wingdings"/>
              </a:rPr>
              <a:t></a:t>
            </a:r>
            <a:r>
              <a:rPr lang="es-ES" dirty="0">
                <a:solidFill>
                  <a:srgbClr val="000000"/>
                </a:solidFill>
                <a:latin typeface="Times New Roman"/>
              </a:rPr>
              <a:t>Se busca el </a:t>
            </a:r>
            <a:r>
              <a:rPr lang="es-ES" b="1" dirty="0">
                <a:solidFill>
                  <a:srgbClr val="000000"/>
                </a:solidFill>
                <a:latin typeface="Times New Roman"/>
              </a:rPr>
              <a:t>aumento de masa muscular magra</a:t>
            </a:r>
            <a:r>
              <a:rPr lang="es-ES" dirty="0">
                <a:solidFill>
                  <a:srgbClr val="000000"/>
                </a:solidFill>
                <a:latin typeface="Times New Roman"/>
              </a:rPr>
              <a:t>. No sólo aumentar de </a:t>
            </a:r>
            <a:r>
              <a:rPr lang="es-ES" dirty="0" smtClean="0">
                <a:solidFill>
                  <a:srgbClr val="000000"/>
                </a:solidFill>
                <a:latin typeface="Times New Roman"/>
              </a:rPr>
              <a:t>peso. No </a:t>
            </a:r>
            <a:r>
              <a:rPr lang="es-ES" dirty="0">
                <a:solidFill>
                  <a:srgbClr val="000000"/>
                </a:solidFill>
                <a:latin typeface="Times New Roman"/>
              </a:rPr>
              <a:t>sólo es dieta, también hay otros factores que no pueden fallar.</a:t>
            </a:r>
          </a:p>
          <a:p>
            <a:endParaRPr lang="es-ES" dirty="0">
              <a:solidFill>
                <a:srgbClr val="000000"/>
              </a:solidFill>
              <a:latin typeface="Times New Roman"/>
            </a:endParaRPr>
          </a:p>
          <a:p>
            <a:pPr marL="0" indent="0">
              <a:buNone/>
            </a:pPr>
            <a:r>
              <a:rPr lang="es-ES" dirty="0">
                <a:solidFill>
                  <a:srgbClr val="000000"/>
                </a:solidFill>
                <a:latin typeface="Wingdings"/>
              </a:rPr>
              <a:t></a:t>
            </a:r>
            <a:r>
              <a:rPr lang="es-ES" dirty="0">
                <a:solidFill>
                  <a:srgbClr val="000000"/>
                </a:solidFill>
                <a:latin typeface="Times New Roman"/>
              </a:rPr>
              <a:t>Combinación de </a:t>
            </a:r>
          </a:p>
          <a:p>
            <a:pPr marL="0" indent="0">
              <a:buNone/>
            </a:pPr>
            <a:r>
              <a:rPr lang="es-ES" dirty="0">
                <a:solidFill>
                  <a:srgbClr val="000000"/>
                </a:solidFill>
                <a:latin typeface="Wingdings"/>
              </a:rPr>
              <a:t></a:t>
            </a:r>
            <a:r>
              <a:rPr lang="es-ES" dirty="0">
                <a:solidFill>
                  <a:srgbClr val="000000"/>
                </a:solidFill>
                <a:latin typeface="Times New Roman"/>
              </a:rPr>
              <a:t>Programa de entrenamiento de musculación con fases de hipertrofia.</a:t>
            </a:r>
          </a:p>
          <a:p>
            <a:pPr marL="400050" lvl="1" indent="0">
              <a:buNone/>
            </a:pPr>
            <a:r>
              <a:rPr lang="pt-BR" sz="3300" dirty="0">
                <a:solidFill>
                  <a:srgbClr val="000000"/>
                </a:solidFill>
                <a:latin typeface="Times New Roman"/>
              </a:rPr>
              <a:t>-intensidades submáximas 70 –85% 1RM</a:t>
            </a:r>
          </a:p>
          <a:p>
            <a:pPr marL="400050" lvl="1" indent="0">
              <a:buNone/>
            </a:pPr>
            <a:r>
              <a:rPr lang="es-ES" sz="3300" dirty="0">
                <a:solidFill>
                  <a:srgbClr val="000000"/>
                </a:solidFill>
                <a:latin typeface="Times New Roman"/>
              </a:rPr>
              <a:t>-volumen y frecuencia de trabajo, adaptados a intensidad</a:t>
            </a:r>
          </a:p>
          <a:p>
            <a:pPr marL="400050" lvl="1" indent="0">
              <a:buNone/>
            </a:pPr>
            <a:r>
              <a:rPr lang="es-ES" sz="3300" dirty="0">
                <a:solidFill>
                  <a:srgbClr val="000000"/>
                </a:solidFill>
                <a:latin typeface="Times New Roman"/>
              </a:rPr>
              <a:t>-recuperación es el factor crucial para ganancia de nuevo músculo. </a:t>
            </a:r>
            <a:endParaRPr lang="es-ES" dirty="0">
              <a:solidFill>
                <a:srgbClr val="000000"/>
              </a:solidFill>
              <a:latin typeface="Times New Roman"/>
            </a:endParaRPr>
          </a:p>
          <a:p>
            <a:pPr marL="0" indent="0">
              <a:buNone/>
            </a:pPr>
            <a:r>
              <a:rPr lang="es-ES" dirty="0">
                <a:solidFill>
                  <a:srgbClr val="000000"/>
                </a:solidFill>
                <a:latin typeface="Wingdings"/>
              </a:rPr>
              <a:t></a:t>
            </a:r>
            <a:r>
              <a:rPr lang="es-ES" dirty="0">
                <a:solidFill>
                  <a:srgbClr val="000000"/>
                </a:solidFill>
                <a:latin typeface="Times New Roman"/>
              </a:rPr>
              <a:t>Programa dietético adaptado al entrenamiento.</a:t>
            </a:r>
          </a:p>
          <a:p>
            <a:pPr marL="0" indent="0">
              <a:buNone/>
            </a:pPr>
            <a:r>
              <a:rPr lang="es-ES" dirty="0">
                <a:solidFill>
                  <a:srgbClr val="000000"/>
                </a:solidFill>
                <a:latin typeface="Wingdings"/>
              </a:rPr>
              <a:t></a:t>
            </a:r>
            <a:r>
              <a:rPr lang="es-ES" dirty="0">
                <a:solidFill>
                  <a:srgbClr val="000000"/>
                </a:solidFill>
                <a:latin typeface="Times New Roman"/>
              </a:rPr>
              <a:t>Posible empleo de suplementación dietética para optimizar </a:t>
            </a:r>
            <a:r>
              <a:rPr lang="es-ES" dirty="0" err="1">
                <a:solidFill>
                  <a:srgbClr val="000000"/>
                </a:solidFill>
                <a:latin typeface="Times New Roman"/>
              </a:rPr>
              <a:t>ento</a:t>
            </a:r>
            <a:r>
              <a:rPr lang="es-ES" dirty="0">
                <a:solidFill>
                  <a:srgbClr val="000000"/>
                </a:solidFill>
                <a:latin typeface="Times New Roman"/>
              </a:rPr>
              <a:t>. y dieta.</a:t>
            </a:r>
          </a:p>
          <a:p>
            <a:pPr marL="0" indent="0">
              <a:buNone/>
            </a:pPr>
            <a:r>
              <a:rPr lang="es-ES" dirty="0">
                <a:solidFill>
                  <a:srgbClr val="000000"/>
                </a:solidFill>
                <a:latin typeface="Wingdings"/>
              </a:rPr>
              <a:t></a:t>
            </a:r>
            <a:r>
              <a:rPr lang="es-ES" dirty="0">
                <a:solidFill>
                  <a:srgbClr val="000000"/>
                </a:solidFill>
                <a:latin typeface="Times New Roman"/>
              </a:rPr>
              <a:t>Control de hábitos y costumbres : sueño, actividad laboral, stress..</a:t>
            </a:r>
          </a:p>
          <a:p>
            <a:pPr marL="0" indent="0">
              <a:buNone/>
            </a:pPr>
            <a:r>
              <a:rPr lang="es-ES" dirty="0">
                <a:solidFill>
                  <a:srgbClr val="000000"/>
                </a:solidFill>
                <a:latin typeface="Wingdings"/>
              </a:rPr>
              <a:t></a:t>
            </a:r>
            <a:r>
              <a:rPr lang="es-ES" dirty="0">
                <a:solidFill>
                  <a:srgbClr val="000000"/>
                </a:solidFill>
                <a:latin typeface="Times New Roman"/>
              </a:rPr>
              <a:t>Sin duda : potencial genético del deportista, manifestado en su biotipo.</a:t>
            </a:r>
          </a:p>
          <a:p>
            <a:pPr marL="0" indent="0">
              <a:buNone/>
            </a:pPr>
            <a:endParaRPr lang="es-ES" dirty="0" smtClean="0">
              <a:solidFill>
                <a:srgbClr val="000000"/>
              </a:solidFill>
              <a:latin typeface="Wingdings"/>
            </a:endParaRPr>
          </a:p>
          <a:p>
            <a:pPr marL="0" indent="0">
              <a:buNone/>
            </a:pPr>
            <a:r>
              <a:rPr lang="es-ES" dirty="0" smtClean="0">
                <a:solidFill>
                  <a:srgbClr val="000000"/>
                </a:solidFill>
                <a:latin typeface="Wingdings"/>
              </a:rPr>
              <a:t></a:t>
            </a:r>
            <a:r>
              <a:rPr lang="es-ES" dirty="0">
                <a:solidFill>
                  <a:srgbClr val="000000"/>
                </a:solidFill>
                <a:latin typeface="Times New Roman"/>
              </a:rPr>
              <a:t>Controlando :</a:t>
            </a:r>
          </a:p>
          <a:p>
            <a:pPr marL="0" indent="0">
              <a:buNone/>
            </a:pPr>
            <a:r>
              <a:rPr lang="es-ES" dirty="0">
                <a:solidFill>
                  <a:srgbClr val="000000"/>
                </a:solidFill>
                <a:latin typeface="Wingdings"/>
              </a:rPr>
              <a:t></a:t>
            </a:r>
            <a:r>
              <a:rPr lang="es-ES" dirty="0">
                <a:solidFill>
                  <a:srgbClr val="000000"/>
                </a:solidFill>
                <a:latin typeface="Times New Roman"/>
              </a:rPr>
              <a:t>Aumento de ,como mucho : 0,25 a 0,50 kg / semana. Más peso, grasa.</a:t>
            </a:r>
          </a:p>
          <a:p>
            <a:pPr marL="0" indent="0">
              <a:buNone/>
            </a:pPr>
            <a:r>
              <a:rPr lang="es-ES" dirty="0">
                <a:solidFill>
                  <a:srgbClr val="000000"/>
                </a:solidFill>
                <a:latin typeface="Wingdings"/>
              </a:rPr>
              <a:t></a:t>
            </a:r>
            <a:r>
              <a:rPr lang="es-ES" dirty="0">
                <a:solidFill>
                  <a:srgbClr val="000000"/>
                </a:solidFill>
                <a:latin typeface="Times New Roman"/>
              </a:rPr>
              <a:t>Antropometría : peso, pliegues grasos o BIA, y medidas musculares.</a:t>
            </a:r>
          </a:p>
          <a:p>
            <a:pPr marL="0" indent="0">
              <a:buNone/>
            </a:pPr>
            <a:r>
              <a:rPr lang="es-ES" dirty="0">
                <a:solidFill>
                  <a:srgbClr val="000000"/>
                </a:solidFill>
                <a:latin typeface="Wingdings"/>
              </a:rPr>
              <a:t></a:t>
            </a:r>
            <a:r>
              <a:rPr lang="es-ES" dirty="0">
                <a:solidFill>
                  <a:srgbClr val="000000"/>
                </a:solidFill>
                <a:latin typeface="Times New Roman"/>
              </a:rPr>
              <a:t>Mejora en la capacidad de entrenamiento (aunque esta sea genérica)</a:t>
            </a:r>
          </a:p>
          <a:p>
            <a:pPr marL="0" indent="0">
              <a:buNone/>
            </a:pPr>
            <a:r>
              <a:rPr lang="es-ES" dirty="0">
                <a:solidFill>
                  <a:srgbClr val="000000"/>
                </a:solidFill>
                <a:latin typeface="Wingdings"/>
              </a:rPr>
              <a:t></a:t>
            </a:r>
            <a:r>
              <a:rPr lang="es-ES" dirty="0">
                <a:solidFill>
                  <a:srgbClr val="000000"/>
                </a:solidFill>
                <a:latin typeface="Times New Roman"/>
              </a:rPr>
              <a:t>Salubridad en las “nuevas costumbres</a:t>
            </a:r>
            <a:r>
              <a:rPr lang="es-ES" dirty="0" smtClean="0">
                <a:solidFill>
                  <a:srgbClr val="000000"/>
                </a:solidFill>
                <a:latin typeface="Times New Roman"/>
              </a:rPr>
              <a:t>”</a:t>
            </a:r>
            <a:endParaRPr lang="es-ES" dirty="0">
              <a:solidFill>
                <a:srgbClr val="000000"/>
              </a:solidFill>
              <a:latin typeface="Times New Roman"/>
            </a:endParaRPr>
          </a:p>
        </p:txBody>
      </p:sp>
    </p:spTree>
    <p:extLst>
      <p:ext uri="{BB962C8B-B14F-4D97-AF65-F5344CB8AC3E}">
        <p14:creationId xmlns:p14="http://schemas.microsoft.com/office/powerpoint/2010/main" val="33332494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94122"/>
          </a:xfrm>
        </p:spPr>
        <p:txBody>
          <a:bodyPr>
            <a:normAutofit/>
          </a:bodyPr>
          <a:lstStyle/>
          <a:p>
            <a:r>
              <a:rPr lang="es-ES" sz="3600" dirty="0">
                <a:solidFill>
                  <a:srgbClr val="000000"/>
                </a:solidFill>
                <a:latin typeface="Times New Roman"/>
              </a:rPr>
              <a:t>Aumento de peso y masa muscular (2)</a:t>
            </a:r>
            <a:endParaRPr lang="es-ES" sz="3600" dirty="0"/>
          </a:p>
        </p:txBody>
      </p:sp>
      <p:sp>
        <p:nvSpPr>
          <p:cNvPr id="3" name="2 Marcador de contenido"/>
          <p:cNvSpPr>
            <a:spLocks noGrp="1"/>
          </p:cNvSpPr>
          <p:nvPr>
            <p:ph idx="1"/>
          </p:nvPr>
        </p:nvSpPr>
        <p:spPr>
          <a:xfrm>
            <a:off x="457200" y="1268760"/>
            <a:ext cx="8229600" cy="4968551"/>
          </a:xfrm>
        </p:spPr>
        <p:txBody>
          <a:bodyPr>
            <a:noAutofit/>
          </a:bodyPr>
          <a:lstStyle/>
          <a:p>
            <a:pPr marL="0" indent="0">
              <a:buNone/>
            </a:pPr>
            <a:r>
              <a:rPr lang="es-ES" sz="1600" dirty="0">
                <a:solidFill>
                  <a:srgbClr val="000000"/>
                </a:solidFill>
                <a:latin typeface="Wingdings"/>
              </a:rPr>
              <a:t></a:t>
            </a:r>
            <a:r>
              <a:rPr lang="es-ES" sz="1600" dirty="0">
                <a:solidFill>
                  <a:srgbClr val="000000"/>
                </a:solidFill>
                <a:latin typeface="Times New Roman"/>
              </a:rPr>
              <a:t>PAUTAS NUTRICIONALES</a:t>
            </a:r>
          </a:p>
          <a:p>
            <a:pPr marL="0" indent="0">
              <a:buNone/>
            </a:pPr>
            <a:r>
              <a:rPr lang="es-ES" sz="1600" dirty="0">
                <a:solidFill>
                  <a:srgbClr val="000000"/>
                </a:solidFill>
                <a:latin typeface="Wingdings"/>
              </a:rPr>
              <a:t></a:t>
            </a:r>
            <a:r>
              <a:rPr lang="es-ES" sz="1600" dirty="0">
                <a:solidFill>
                  <a:srgbClr val="000000"/>
                </a:solidFill>
                <a:latin typeface="Times New Roman"/>
              </a:rPr>
              <a:t>Aumento calórico de la dieta. Factor absoluto: aumenta </a:t>
            </a:r>
            <a:r>
              <a:rPr lang="es-ES" sz="1600" dirty="0" err="1">
                <a:solidFill>
                  <a:srgbClr val="000000"/>
                </a:solidFill>
                <a:latin typeface="Times New Roman"/>
              </a:rPr>
              <a:t>rel.</a:t>
            </a:r>
            <a:r>
              <a:rPr lang="es-ES" sz="1600" dirty="0">
                <a:solidFill>
                  <a:srgbClr val="000000"/>
                </a:solidFill>
                <a:latin typeface="Times New Roman"/>
              </a:rPr>
              <a:t> nutriente/peso </a:t>
            </a:r>
            <a:r>
              <a:rPr lang="es-ES" sz="1600" dirty="0" err="1">
                <a:solidFill>
                  <a:srgbClr val="000000"/>
                </a:solidFill>
                <a:latin typeface="Times New Roman"/>
              </a:rPr>
              <a:t>cor</a:t>
            </a:r>
            <a:r>
              <a:rPr lang="es-ES" sz="1600" dirty="0">
                <a:solidFill>
                  <a:srgbClr val="000000"/>
                </a:solidFill>
                <a:latin typeface="Times New Roman"/>
              </a:rPr>
              <a:t>.</a:t>
            </a:r>
          </a:p>
          <a:p>
            <a:pPr marL="400050" lvl="1" indent="0">
              <a:buNone/>
            </a:pPr>
            <a:r>
              <a:rPr lang="es-ES" sz="1600" dirty="0">
                <a:solidFill>
                  <a:srgbClr val="000000"/>
                </a:solidFill>
                <a:latin typeface="Times New Roman"/>
              </a:rPr>
              <a:t>-Para mayoría es suficiente, algunos ganan grasa.</a:t>
            </a:r>
          </a:p>
          <a:p>
            <a:pPr marL="400050" lvl="1" indent="0">
              <a:buNone/>
            </a:pPr>
            <a:r>
              <a:rPr lang="es-ES" sz="1600" dirty="0">
                <a:solidFill>
                  <a:srgbClr val="000000"/>
                </a:solidFill>
                <a:latin typeface="Times New Roman"/>
              </a:rPr>
              <a:t>-Modificar % de cada nutriente puede ser ,además, necesario. </a:t>
            </a:r>
          </a:p>
          <a:p>
            <a:pPr marL="0" indent="0">
              <a:buNone/>
            </a:pPr>
            <a:r>
              <a:rPr lang="es-ES" sz="1600" dirty="0">
                <a:solidFill>
                  <a:srgbClr val="000000"/>
                </a:solidFill>
                <a:latin typeface="Wingdings"/>
              </a:rPr>
              <a:t></a:t>
            </a:r>
            <a:r>
              <a:rPr lang="es-ES" sz="1600" dirty="0">
                <a:solidFill>
                  <a:srgbClr val="000000"/>
                </a:solidFill>
                <a:latin typeface="Times New Roman"/>
              </a:rPr>
              <a:t>Tomas cada 2,5 a 3 </a:t>
            </a:r>
            <a:r>
              <a:rPr lang="es-ES" sz="1600" dirty="0" smtClean="0">
                <a:solidFill>
                  <a:srgbClr val="000000"/>
                </a:solidFill>
                <a:latin typeface="Times New Roman"/>
              </a:rPr>
              <a:t>horas, incluso </a:t>
            </a:r>
            <a:r>
              <a:rPr lang="es-ES" sz="1600" dirty="0">
                <a:solidFill>
                  <a:srgbClr val="000000"/>
                </a:solidFill>
                <a:latin typeface="Times New Roman"/>
              </a:rPr>
              <a:t>por la noche. Dieta variada y fácil de digerir.</a:t>
            </a:r>
          </a:p>
          <a:p>
            <a:pPr marL="0" indent="0">
              <a:buNone/>
            </a:pPr>
            <a:r>
              <a:rPr lang="es-ES" sz="1600" dirty="0">
                <a:solidFill>
                  <a:srgbClr val="000000"/>
                </a:solidFill>
                <a:latin typeface="Wingdings"/>
              </a:rPr>
              <a:t></a:t>
            </a:r>
            <a:r>
              <a:rPr lang="es-ES" sz="1600" dirty="0">
                <a:solidFill>
                  <a:srgbClr val="000000"/>
                </a:solidFill>
                <a:latin typeface="Times New Roman"/>
              </a:rPr>
              <a:t>Completar 5-6 tomas en días de entrenamiento y en festivos. </a:t>
            </a:r>
          </a:p>
          <a:p>
            <a:pPr marL="0" indent="0">
              <a:buNone/>
            </a:pPr>
            <a:r>
              <a:rPr lang="es-ES" sz="1600" dirty="0">
                <a:solidFill>
                  <a:srgbClr val="000000"/>
                </a:solidFill>
                <a:latin typeface="Wingdings"/>
              </a:rPr>
              <a:t></a:t>
            </a:r>
            <a:r>
              <a:rPr lang="es-ES" sz="1600" dirty="0">
                <a:solidFill>
                  <a:srgbClr val="000000"/>
                </a:solidFill>
                <a:latin typeface="Times New Roman"/>
              </a:rPr>
              <a:t>Aumento en CH y Grasas si biotipo </a:t>
            </a:r>
            <a:r>
              <a:rPr lang="es-ES" sz="1600" dirty="0" err="1">
                <a:solidFill>
                  <a:srgbClr val="000000"/>
                </a:solidFill>
                <a:latin typeface="Times New Roman"/>
              </a:rPr>
              <a:t>ectomorfo</a:t>
            </a:r>
            <a:r>
              <a:rPr lang="es-ES" sz="1600" dirty="0">
                <a:solidFill>
                  <a:srgbClr val="000000"/>
                </a:solidFill>
                <a:latin typeface="Times New Roman"/>
              </a:rPr>
              <a:t>, o mantiene mucha actividad.</a:t>
            </a:r>
          </a:p>
          <a:p>
            <a:pPr marL="0" indent="0">
              <a:buNone/>
            </a:pPr>
            <a:r>
              <a:rPr lang="es-ES" sz="1600" dirty="0">
                <a:solidFill>
                  <a:srgbClr val="000000"/>
                </a:solidFill>
                <a:latin typeface="Wingdings"/>
              </a:rPr>
              <a:t></a:t>
            </a:r>
            <a:r>
              <a:rPr lang="es-ES" sz="1600" dirty="0">
                <a:solidFill>
                  <a:srgbClr val="000000"/>
                </a:solidFill>
                <a:latin typeface="Times New Roman"/>
              </a:rPr>
              <a:t>Aumento % de proteínas y relación nutriente/peso corporal</a:t>
            </a:r>
            <a:r>
              <a:rPr lang="es-ES" sz="1600" dirty="0" smtClean="0">
                <a:solidFill>
                  <a:srgbClr val="000000"/>
                </a:solidFill>
                <a:latin typeface="Times New Roman"/>
              </a:rPr>
              <a:t>:</a:t>
            </a:r>
            <a:endParaRPr lang="es-ES" sz="1600" dirty="0">
              <a:solidFill>
                <a:srgbClr val="000000"/>
              </a:solidFill>
              <a:latin typeface="Times New Roman"/>
            </a:endParaRPr>
          </a:p>
          <a:p>
            <a:pPr marL="400050" lvl="1" indent="0">
              <a:buNone/>
            </a:pPr>
            <a:r>
              <a:rPr lang="es-ES" sz="1600" dirty="0">
                <a:solidFill>
                  <a:srgbClr val="000000"/>
                </a:solidFill>
                <a:latin typeface="Times New Roman"/>
              </a:rPr>
              <a:t>-hasta 1,6 gr/kg en deportes “</a:t>
            </a:r>
            <a:r>
              <a:rPr lang="es-ES" sz="1600" dirty="0" err="1">
                <a:solidFill>
                  <a:srgbClr val="000000"/>
                </a:solidFill>
                <a:latin typeface="Times New Roman"/>
              </a:rPr>
              <a:t>endurance</a:t>
            </a:r>
            <a:r>
              <a:rPr lang="es-ES" sz="1600" dirty="0">
                <a:solidFill>
                  <a:srgbClr val="000000"/>
                </a:solidFill>
                <a:latin typeface="Times New Roman"/>
              </a:rPr>
              <a:t>”. A veces no más de 15% total calor.</a:t>
            </a:r>
          </a:p>
          <a:p>
            <a:pPr marL="400050" lvl="1" indent="0">
              <a:buNone/>
            </a:pPr>
            <a:r>
              <a:rPr lang="es-ES" sz="1600" dirty="0">
                <a:solidFill>
                  <a:srgbClr val="000000"/>
                </a:solidFill>
                <a:latin typeface="Times New Roman"/>
              </a:rPr>
              <a:t>-hasta 2,5 gr/kg en deportes “</a:t>
            </a:r>
            <a:r>
              <a:rPr lang="es-ES" sz="1600" dirty="0" err="1">
                <a:solidFill>
                  <a:srgbClr val="000000"/>
                </a:solidFill>
                <a:latin typeface="Times New Roman"/>
              </a:rPr>
              <a:t>resistance</a:t>
            </a:r>
            <a:r>
              <a:rPr lang="es-ES" sz="1600" dirty="0">
                <a:solidFill>
                  <a:srgbClr val="000000"/>
                </a:solidFill>
                <a:latin typeface="Times New Roman"/>
              </a:rPr>
              <a:t>”. A veces hasta 40% ( bajas </a:t>
            </a:r>
            <a:r>
              <a:rPr lang="es-ES" sz="1600" dirty="0" smtClean="0">
                <a:solidFill>
                  <a:srgbClr val="000000"/>
                </a:solidFill>
                <a:latin typeface="Times New Roman"/>
              </a:rPr>
              <a:t>calorías)</a:t>
            </a:r>
            <a:endParaRPr lang="es-ES" sz="1600" dirty="0">
              <a:solidFill>
                <a:srgbClr val="000000"/>
              </a:solidFill>
              <a:latin typeface="Times New Roman"/>
            </a:endParaRPr>
          </a:p>
          <a:p>
            <a:pPr marL="400050" lvl="1" indent="0">
              <a:buNone/>
            </a:pPr>
            <a:r>
              <a:rPr lang="es-ES" sz="1600" dirty="0">
                <a:solidFill>
                  <a:srgbClr val="000000"/>
                </a:solidFill>
                <a:latin typeface="Times New Roman"/>
              </a:rPr>
              <a:t>-problemas por exceso y por efecto.</a:t>
            </a:r>
          </a:p>
          <a:p>
            <a:pPr marL="0" indent="0">
              <a:buNone/>
            </a:pPr>
            <a:r>
              <a:rPr lang="es-ES" sz="1600" dirty="0">
                <a:solidFill>
                  <a:srgbClr val="000000"/>
                </a:solidFill>
                <a:latin typeface="Wingdings"/>
              </a:rPr>
              <a:t></a:t>
            </a:r>
            <a:r>
              <a:rPr lang="es-ES" sz="1600" dirty="0">
                <a:solidFill>
                  <a:srgbClr val="000000"/>
                </a:solidFill>
                <a:latin typeface="Times New Roman"/>
              </a:rPr>
              <a:t>Alimentos </a:t>
            </a:r>
            <a:r>
              <a:rPr lang="es-ES" sz="1600" dirty="0" smtClean="0">
                <a:solidFill>
                  <a:srgbClr val="000000"/>
                </a:solidFill>
                <a:latin typeface="Times New Roman"/>
              </a:rPr>
              <a:t>proteicos </a:t>
            </a:r>
            <a:r>
              <a:rPr lang="es-ES" sz="1600" dirty="0">
                <a:solidFill>
                  <a:srgbClr val="000000"/>
                </a:solidFill>
                <a:latin typeface="Times New Roman"/>
              </a:rPr>
              <a:t>de diversa procedencia. Controlar su contenido graso.</a:t>
            </a:r>
          </a:p>
          <a:p>
            <a:pPr marL="0" indent="0">
              <a:buNone/>
            </a:pPr>
            <a:r>
              <a:rPr lang="es-ES" sz="1600" dirty="0">
                <a:solidFill>
                  <a:srgbClr val="000000"/>
                </a:solidFill>
                <a:latin typeface="Wingdings"/>
              </a:rPr>
              <a:t></a:t>
            </a:r>
            <a:r>
              <a:rPr lang="es-ES" sz="1600" dirty="0">
                <a:solidFill>
                  <a:srgbClr val="000000"/>
                </a:solidFill>
                <a:latin typeface="Times New Roman"/>
              </a:rPr>
              <a:t>Ajustar CH a la actividad física y Grasa al descanso para </a:t>
            </a:r>
            <a:r>
              <a:rPr lang="es-ES" sz="1600" dirty="0" smtClean="0">
                <a:solidFill>
                  <a:srgbClr val="000000"/>
                </a:solidFill>
                <a:latin typeface="Times New Roman"/>
              </a:rPr>
              <a:t>“ahorrar "proteínas.</a:t>
            </a:r>
            <a:endParaRPr lang="es-ES" sz="1600" dirty="0">
              <a:solidFill>
                <a:srgbClr val="000000"/>
              </a:solidFill>
              <a:latin typeface="Times New Roman"/>
            </a:endParaRPr>
          </a:p>
          <a:p>
            <a:pPr marL="0" indent="0">
              <a:buNone/>
            </a:pPr>
            <a:r>
              <a:rPr lang="es-ES" sz="1600" dirty="0">
                <a:solidFill>
                  <a:srgbClr val="000000"/>
                </a:solidFill>
                <a:latin typeface="Wingdings"/>
              </a:rPr>
              <a:t></a:t>
            </a:r>
            <a:r>
              <a:rPr lang="es-ES" sz="1600" dirty="0">
                <a:solidFill>
                  <a:srgbClr val="000000"/>
                </a:solidFill>
                <a:latin typeface="Times New Roman"/>
              </a:rPr>
              <a:t>Empleo de suplementos nutricionales si fuera necesario. Quizás no lo sea.</a:t>
            </a:r>
          </a:p>
          <a:p>
            <a:pPr marL="0" indent="0">
              <a:buNone/>
            </a:pPr>
            <a:r>
              <a:rPr lang="es-ES" sz="1600" dirty="0">
                <a:solidFill>
                  <a:srgbClr val="000000"/>
                </a:solidFill>
                <a:latin typeface="Wingdings"/>
              </a:rPr>
              <a:t></a:t>
            </a:r>
            <a:r>
              <a:rPr lang="es-ES" sz="1600" dirty="0">
                <a:solidFill>
                  <a:srgbClr val="000000"/>
                </a:solidFill>
                <a:latin typeface="Times New Roman"/>
              </a:rPr>
              <a:t>Planear la dieta en tomas de cada día , haciéndolo de antemano. No improvisar.</a:t>
            </a:r>
          </a:p>
          <a:p>
            <a:pPr marL="0" indent="0">
              <a:buNone/>
            </a:pPr>
            <a:r>
              <a:rPr lang="es-ES" sz="1600" dirty="0">
                <a:solidFill>
                  <a:srgbClr val="000000"/>
                </a:solidFill>
                <a:latin typeface="Wingdings"/>
              </a:rPr>
              <a:t></a:t>
            </a:r>
            <a:r>
              <a:rPr lang="es-ES" sz="1600" dirty="0">
                <a:solidFill>
                  <a:srgbClr val="000000"/>
                </a:solidFill>
                <a:latin typeface="Times New Roman"/>
              </a:rPr>
              <a:t>Evitar la ingesta de comida basura. No acercar sobrealimentación a glotonería.</a:t>
            </a:r>
          </a:p>
          <a:p>
            <a:pPr marL="0" indent="0">
              <a:buNone/>
            </a:pPr>
            <a:r>
              <a:rPr lang="es-ES" sz="1600" dirty="0">
                <a:solidFill>
                  <a:srgbClr val="000000"/>
                </a:solidFill>
                <a:latin typeface="Wingdings"/>
              </a:rPr>
              <a:t></a:t>
            </a:r>
            <a:r>
              <a:rPr lang="es-ES" sz="1600" dirty="0">
                <a:solidFill>
                  <a:srgbClr val="000000"/>
                </a:solidFill>
                <a:latin typeface="Times New Roman"/>
              </a:rPr>
              <a:t>Control a través de diarios y chequeo periódico de información por dietista o entrenador. </a:t>
            </a:r>
          </a:p>
        </p:txBody>
      </p:sp>
    </p:spTree>
    <p:extLst>
      <p:ext uri="{BB962C8B-B14F-4D97-AF65-F5344CB8AC3E}">
        <p14:creationId xmlns:p14="http://schemas.microsoft.com/office/powerpoint/2010/main" val="34012994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713" y="200025"/>
            <a:ext cx="8410575" cy="645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30013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2800" dirty="0">
                <a:solidFill>
                  <a:srgbClr val="000000"/>
                </a:solidFill>
                <a:latin typeface="Times New Roman"/>
              </a:rPr>
              <a:t>PRINCIPIOS PARA LA FORMULACIÓN DE DIETAS HIPER -CALORICAS </a:t>
            </a:r>
            <a:endParaRPr lang="es-ES" sz="2800" dirty="0"/>
          </a:p>
        </p:txBody>
      </p:sp>
      <p:sp>
        <p:nvSpPr>
          <p:cNvPr id="3" name="2 Marcador de contenido"/>
          <p:cNvSpPr>
            <a:spLocks noGrp="1"/>
          </p:cNvSpPr>
          <p:nvPr>
            <p:ph idx="1"/>
          </p:nvPr>
        </p:nvSpPr>
        <p:spPr/>
        <p:txBody>
          <a:bodyPr>
            <a:normAutofit lnSpcReduction="10000"/>
          </a:bodyPr>
          <a:lstStyle/>
          <a:p>
            <a:r>
              <a:rPr lang="es-ES" dirty="0">
                <a:solidFill>
                  <a:srgbClr val="000000"/>
                </a:solidFill>
                <a:latin typeface="Times New Roman"/>
              </a:rPr>
              <a:t>•Balance Energético: + 250 a -500 Cal /día</a:t>
            </a:r>
          </a:p>
          <a:p>
            <a:r>
              <a:rPr lang="es-ES" dirty="0">
                <a:solidFill>
                  <a:srgbClr val="000000"/>
                </a:solidFill>
                <a:latin typeface="Times New Roman"/>
              </a:rPr>
              <a:t>•Aportar no menos de 100 g proteínas de alto valor biológico.</a:t>
            </a:r>
          </a:p>
          <a:p>
            <a:r>
              <a:rPr lang="es-ES" dirty="0">
                <a:solidFill>
                  <a:srgbClr val="000000"/>
                </a:solidFill>
                <a:latin typeface="Times New Roman"/>
              </a:rPr>
              <a:t>•Importante aumento de hidratación fuera de las tomas.</a:t>
            </a:r>
          </a:p>
          <a:p>
            <a:r>
              <a:rPr lang="es-ES" dirty="0">
                <a:solidFill>
                  <a:srgbClr val="000000"/>
                </a:solidFill>
                <a:latin typeface="Times New Roman"/>
              </a:rPr>
              <a:t>•Aporte lipídico que asegure no menos de 6g de ácido </a:t>
            </a:r>
            <a:r>
              <a:rPr lang="es-ES" dirty="0" err="1">
                <a:solidFill>
                  <a:srgbClr val="000000"/>
                </a:solidFill>
                <a:latin typeface="Times New Roman"/>
              </a:rPr>
              <a:t>linoleico</a:t>
            </a:r>
            <a:r>
              <a:rPr lang="es-ES" dirty="0">
                <a:solidFill>
                  <a:srgbClr val="000000"/>
                </a:solidFill>
                <a:latin typeface="Times New Roman"/>
              </a:rPr>
              <a:t>.</a:t>
            </a:r>
          </a:p>
          <a:p>
            <a:r>
              <a:rPr lang="es-ES" dirty="0">
                <a:solidFill>
                  <a:srgbClr val="000000"/>
                </a:solidFill>
                <a:latin typeface="Times New Roman"/>
              </a:rPr>
              <a:t>•Controlar la ingesta de grasa saturada o ácidos grasos </a:t>
            </a:r>
            <a:r>
              <a:rPr lang="es-ES" dirty="0" err="1">
                <a:solidFill>
                  <a:srgbClr val="000000"/>
                </a:solidFill>
                <a:latin typeface="Times New Roman"/>
              </a:rPr>
              <a:t>trans</a:t>
            </a:r>
            <a:r>
              <a:rPr lang="es-ES" dirty="0" smtClean="0">
                <a:solidFill>
                  <a:srgbClr val="000000"/>
                </a:solidFill>
                <a:latin typeface="Times New Roman"/>
              </a:rPr>
              <a:t>.</a:t>
            </a:r>
            <a:endParaRPr lang="es-ES" dirty="0">
              <a:solidFill>
                <a:srgbClr val="000000"/>
              </a:solidFill>
              <a:latin typeface="Times New Roman"/>
            </a:endParaRPr>
          </a:p>
        </p:txBody>
      </p:sp>
    </p:spTree>
    <p:extLst>
      <p:ext uri="{BB962C8B-B14F-4D97-AF65-F5344CB8AC3E}">
        <p14:creationId xmlns:p14="http://schemas.microsoft.com/office/powerpoint/2010/main" val="765130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2800" dirty="0">
                <a:solidFill>
                  <a:srgbClr val="000000"/>
                </a:solidFill>
                <a:latin typeface="Times New Roman"/>
              </a:rPr>
              <a:t>PRINCIPIOS PARA LA FORMULACIÓN DE DIETAS HIPER –CALORICAS (2)</a:t>
            </a:r>
            <a:endParaRPr lang="es-ES" sz="2800" dirty="0"/>
          </a:p>
        </p:txBody>
      </p:sp>
      <p:sp>
        <p:nvSpPr>
          <p:cNvPr id="3" name="2 Marcador de contenido"/>
          <p:cNvSpPr>
            <a:spLocks noGrp="1"/>
          </p:cNvSpPr>
          <p:nvPr>
            <p:ph idx="1"/>
          </p:nvPr>
        </p:nvSpPr>
        <p:spPr/>
        <p:txBody>
          <a:bodyPr/>
          <a:lstStyle/>
          <a:p>
            <a:r>
              <a:rPr lang="es-ES" dirty="0">
                <a:solidFill>
                  <a:srgbClr val="000000"/>
                </a:solidFill>
                <a:latin typeface="Times New Roman"/>
              </a:rPr>
              <a:t>•Recomendar al menos de seis comidas diarias.</a:t>
            </a:r>
          </a:p>
          <a:p>
            <a:r>
              <a:rPr lang="es-ES" dirty="0">
                <a:solidFill>
                  <a:srgbClr val="000000"/>
                </a:solidFill>
                <a:latin typeface="Times New Roman"/>
              </a:rPr>
              <a:t>•Seleccionar alimentos ricos en CHO como cereales y legumbres.</a:t>
            </a:r>
          </a:p>
          <a:p>
            <a:r>
              <a:rPr lang="es-ES" dirty="0">
                <a:solidFill>
                  <a:srgbClr val="000000"/>
                </a:solidFill>
                <a:latin typeface="Times New Roman"/>
              </a:rPr>
              <a:t>•Suplementar Creatina/antes, y </a:t>
            </a:r>
            <a:r>
              <a:rPr lang="es-ES" dirty="0" err="1">
                <a:solidFill>
                  <a:srgbClr val="000000"/>
                </a:solidFill>
                <a:latin typeface="Times New Roman"/>
              </a:rPr>
              <a:t>BCAAs</a:t>
            </a:r>
            <a:r>
              <a:rPr lang="es-ES" dirty="0">
                <a:solidFill>
                  <a:srgbClr val="000000"/>
                </a:solidFill>
                <a:latin typeface="Times New Roman"/>
              </a:rPr>
              <a:t>/después</a:t>
            </a:r>
          </a:p>
          <a:p>
            <a:r>
              <a:rPr lang="es-ES" dirty="0">
                <a:solidFill>
                  <a:srgbClr val="000000"/>
                </a:solidFill>
                <a:latin typeface="Times New Roman"/>
              </a:rPr>
              <a:t>•Suplementar </a:t>
            </a:r>
            <a:r>
              <a:rPr lang="es-ES" dirty="0" err="1">
                <a:solidFill>
                  <a:srgbClr val="000000"/>
                </a:solidFill>
                <a:latin typeface="Times New Roman"/>
              </a:rPr>
              <a:t>EFAs</a:t>
            </a:r>
            <a:r>
              <a:rPr lang="es-ES" dirty="0">
                <a:solidFill>
                  <a:srgbClr val="000000"/>
                </a:solidFill>
                <a:latin typeface="Times New Roman"/>
              </a:rPr>
              <a:t> para salud </a:t>
            </a:r>
            <a:r>
              <a:rPr lang="es-ES" dirty="0" err="1">
                <a:solidFill>
                  <a:srgbClr val="000000"/>
                </a:solidFill>
                <a:latin typeface="Times New Roman"/>
              </a:rPr>
              <a:t>CVascular</a:t>
            </a:r>
            <a:endParaRPr lang="es-ES" dirty="0">
              <a:solidFill>
                <a:srgbClr val="000000"/>
              </a:solidFill>
              <a:latin typeface="Times New Roman"/>
            </a:endParaRPr>
          </a:p>
          <a:p>
            <a:r>
              <a:rPr lang="es-ES" dirty="0">
                <a:solidFill>
                  <a:srgbClr val="000000"/>
                </a:solidFill>
                <a:latin typeface="Times New Roman"/>
              </a:rPr>
              <a:t>•No dar menos de IMR x 1.80 kcal</a:t>
            </a:r>
            <a:r>
              <a:rPr lang="es-ES" dirty="0" smtClean="0">
                <a:solidFill>
                  <a:srgbClr val="000000"/>
                </a:solidFill>
                <a:latin typeface="Times New Roman"/>
              </a:rPr>
              <a:t>..</a:t>
            </a:r>
            <a:endParaRPr lang="es-ES" dirty="0">
              <a:solidFill>
                <a:srgbClr val="000000"/>
              </a:solidFill>
              <a:latin typeface="Times New Roman"/>
            </a:endParaRPr>
          </a:p>
        </p:txBody>
      </p:sp>
    </p:spTree>
    <p:extLst>
      <p:ext uri="{BB962C8B-B14F-4D97-AF65-F5344CB8AC3E}">
        <p14:creationId xmlns:p14="http://schemas.microsoft.com/office/powerpoint/2010/main" val="20437235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94122"/>
          </a:xfrm>
        </p:spPr>
        <p:txBody>
          <a:bodyPr>
            <a:normAutofit/>
          </a:bodyPr>
          <a:lstStyle/>
          <a:p>
            <a:pPr marL="342900" lvl="0" indent="-342900">
              <a:spcBef>
                <a:spcPct val="20000"/>
              </a:spcBef>
            </a:pPr>
            <a:r>
              <a:rPr lang="es-ES" sz="2800" dirty="0">
                <a:solidFill>
                  <a:srgbClr val="000000"/>
                </a:solidFill>
                <a:latin typeface="Times New Roman"/>
                <a:ea typeface="+mn-ea"/>
                <a:cs typeface="+mn-cs"/>
              </a:rPr>
              <a:t>Reducción de peso y pérdida de grasa corporal (1</a:t>
            </a:r>
            <a:r>
              <a:rPr lang="es-ES" sz="2800" dirty="0" smtClean="0">
                <a:solidFill>
                  <a:srgbClr val="000000"/>
                </a:solidFill>
                <a:latin typeface="Times New Roman"/>
                <a:ea typeface="+mn-ea"/>
                <a:cs typeface="+mn-cs"/>
              </a:rPr>
              <a:t>)</a:t>
            </a:r>
            <a:endParaRPr lang="es-ES" sz="6000" dirty="0"/>
          </a:p>
        </p:txBody>
      </p:sp>
      <p:sp>
        <p:nvSpPr>
          <p:cNvPr id="3" name="2 Marcador de contenido"/>
          <p:cNvSpPr>
            <a:spLocks noGrp="1"/>
          </p:cNvSpPr>
          <p:nvPr>
            <p:ph idx="1"/>
          </p:nvPr>
        </p:nvSpPr>
        <p:spPr>
          <a:xfrm>
            <a:off x="457200" y="1268760"/>
            <a:ext cx="8229600" cy="5040559"/>
          </a:xfrm>
        </p:spPr>
        <p:txBody>
          <a:bodyPr>
            <a:normAutofit fontScale="25000" lnSpcReduction="20000"/>
          </a:bodyPr>
          <a:lstStyle/>
          <a:p>
            <a:pPr marL="0" indent="0">
              <a:buNone/>
            </a:pPr>
            <a:r>
              <a:rPr lang="es-ES" sz="6400" dirty="0" smtClean="0">
                <a:solidFill>
                  <a:srgbClr val="000000"/>
                </a:solidFill>
                <a:latin typeface="Wingdings"/>
              </a:rPr>
              <a:t></a:t>
            </a:r>
            <a:r>
              <a:rPr lang="es-ES" sz="6400" dirty="0">
                <a:solidFill>
                  <a:srgbClr val="000000"/>
                </a:solidFill>
                <a:latin typeface="Times New Roman"/>
              </a:rPr>
              <a:t>Se busca la </a:t>
            </a:r>
            <a:r>
              <a:rPr lang="es-ES" sz="6400" b="1" dirty="0">
                <a:solidFill>
                  <a:srgbClr val="000000"/>
                </a:solidFill>
                <a:latin typeface="Times New Roman"/>
              </a:rPr>
              <a:t>pérdida de peso ,pero sólo en grasa corporal</a:t>
            </a:r>
            <a:r>
              <a:rPr lang="es-ES" sz="6400" dirty="0">
                <a:solidFill>
                  <a:srgbClr val="000000"/>
                </a:solidFill>
                <a:latin typeface="Times New Roman"/>
              </a:rPr>
              <a:t>. Varios factores </a:t>
            </a:r>
            <a:r>
              <a:rPr lang="es-ES" sz="6400" dirty="0" smtClean="0">
                <a:solidFill>
                  <a:srgbClr val="000000"/>
                </a:solidFill>
                <a:latin typeface="Times New Roman"/>
              </a:rPr>
              <a:t>:</a:t>
            </a:r>
            <a:endParaRPr lang="es-ES" sz="6400" dirty="0">
              <a:solidFill>
                <a:srgbClr val="000000"/>
              </a:solidFill>
              <a:latin typeface="Times New Roman"/>
            </a:endParaRPr>
          </a:p>
          <a:p>
            <a:pPr marL="400050" lvl="1" indent="0">
              <a:buNone/>
            </a:pPr>
            <a:r>
              <a:rPr lang="es-ES" sz="6400" dirty="0" smtClean="0">
                <a:solidFill>
                  <a:srgbClr val="000000"/>
                </a:solidFill>
                <a:latin typeface="Times New Roman"/>
              </a:rPr>
              <a:t>-</a:t>
            </a:r>
            <a:r>
              <a:rPr lang="es-ES" sz="6400" dirty="0">
                <a:solidFill>
                  <a:srgbClr val="000000"/>
                </a:solidFill>
                <a:latin typeface="Times New Roman"/>
              </a:rPr>
              <a:t>buscaremos no reducir la capacidad de rendimiento </a:t>
            </a:r>
            <a:r>
              <a:rPr lang="es-ES" sz="6400" dirty="0" err="1">
                <a:solidFill>
                  <a:srgbClr val="000000"/>
                </a:solidFill>
                <a:latin typeface="Times New Roman"/>
              </a:rPr>
              <a:t>dptvo</a:t>
            </a:r>
            <a:r>
              <a:rPr lang="es-ES" sz="6400" dirty="0">
                <a:solidFill>
                  <a:srgbClr val="000000"/>
                </a:solidFill>
                <a:latin typeface="Times New Roman"/>
              </a:rPr>
              <a:t> (</a:t>
            </a:r>
            <a:r>
              <a:rPr lang="es-ES" sz="6400" dirty="0" err="1">
                <a:solidFill>
                  <a:srgbClr val="000000"/>
                </a:solidFill>
                <a:latin typeface="Times New Roman"/>
              </a:rPr>
              <a:t>energ</a:t>
            </a:r>
            <a:r>
              <a:rPr lang="es-ES" sz="6400" dirty="0">
                <a:solidFill>
                  <a:srgbClr val="000000"/>
                </a:solidFill>
                <a:latin typeface="Times New Roman"/>
              </a:rPr>
              <a:t>-fuer-</a:t>
            </a:r>
            <a:r>
              <a:rPr lang="es-ES" sz="6400" dirty="0" err="1">
                <a:solidFill>
                  <a:srgbClr val="000000"/>
                </a:solidFill>
                <a:latin typeface="Times New Roman"/>
              </a:rPr>
              <a:t>mús</a:t>
            </a:r>
            <a:r>
              <a:rPr lang="es-ES" sz="6400" dirty="0">
                <a:solidFill>
                  <a:srgbClr val="000000"/>
                </a:solidFill>
                <a:latin typeface="Times New Roman"/>
              </a:rPr>
              <a:t>)</a:t>
            </a:r>
          </a:p>
          <a:p>
            <a:pPr marL="400050" lvl="1" indent="0">
              <a:buNone/>
            </a:pPr>
            <a:r>
              <a:rPr lang="es-ES" sz="6400" dirty="0">
                <a:solidFill>
                  <a:srgbClr val="000000"/>
                </a:solidFill>
                <a:latin typeface="Times New Roman"/>
              </a:rPr>
              <a:t>-puede tener implicaciones negativas para la salud, no debemos permitirlo.</a:t>
            </a:r>
          </a:p>
          <a:p>
            <a:pPr marL="0" indent="0">
              <a:buNone/>
            </a:pPr>
            <a:r>
              <a:rPr lang="es-ES" sz="6400" dirty="0">
                <a:solidFill>
                  <a:srgbClr val="000000"/>
                </a:solidFill>
                <a:latin typeface="Wingdings"/>
              </a:rPr>
              <a:t></a:t>
            </a:r>
            <a:r>
              <a:rPr lang="es-ES" sz="6400" dirty="0">
                <a:solidFill>
                  <a:srgbClr val="000000"/>
                </a:solidFill>
                <a:latin typeface="Times New Roman"/>
              </a:rPr>
              <a:t>Previamente :</a:t>
            </a:r>
          </a:p>
          <a:p>
            <a:pPr marL="0" indent="0">
              <a:buNone/>
            </a:pPr>
            <a:r>
              <a:rPr lang="es-ES" sz="6400" dirty="0">
                <a:solidFill>
                  <a:srgbClr val="000000"/>
                </a:solidFill>
                <a:latin typeface="Wingdings"/>
              </a:rPr>
              <a:t></a:t>
            </a:r>
            <a:r>
              <a:rPr lang="es-ES" sz="6400" dirty="0">
                <a:solidFill>
                  <a:srgbClr val="000000"/>
                </a:solidFill>
                <a:latin typeface="Times New Roman"/>
              </a:rPr>
              <a:t>Nos aseguraremos y asesoraremos de la necesidad de la reducción de peso</a:t>
            </a:r>
            <a:r>
              <a:rPr lang="es-ES" sz="6400" dirty="0" smtClean="0">
                <a:solidFill>
                  <a:srgbClr val="000000"/>
                </a:solidFill>
                <a:latin typeface="Times New Roman"/>
              </a:rPr>
              <a:t>.</a:t>
            </a:r>
            <a:endParaRPr lang="es-ES" sz="6400" dirty="0">
              <a:solidFill>
                <a:srgbClr val="000000"/>
              </a:solidFill>
              <a:latin typeface="Times New Roman"/>
            </a:endParaRPr>
          </a:p>
          <a:p>
            <a:pPr marL="400050" lvl="1" indent="0">
              <a:buNone/>
            </a:pPr>
            <a:r>
              <a:rPr lang="es-ES" sz="6400" dirty="0">
                <a:solidFill>
                  <a:srgbClr val="000000"/>
                </a:solidFill>
                <a:latin typeface="Times New Roman"/>
              </a:rPr>
              <a:t>-mediciones antropométricas : IMC, peso/altura, </a:t>
            </a:r>
            <a:r>
              <a:rPr lang="es-ES" sz="6400" dirty="0" err="1">
                <a:solidFill>
                  <a:srgbClr val="000000"/>
                </a:solidFill>
                <a:latin typeface="Times New Roman"/>
              </a:rPr>
              <a:t>plicometría</a:t>
            </a:r>
            <a:r>
              <a:rPr lang="es-ES" sz="6400" dirty="0" smtClean="0">
                <a:solidFill>
                  <a:srgbClr val="000000"/>
                </a:solidFill>
                <a:latin typeface="Times New Roman"/>
              </a:rPr>
              <a:t>, perímetros, BIA</a:t>
            </a:r>
            <a:r>
              <a:rPr lang="es-ES" sz="6400" dirty="0">
                <a:solidFill>
                  <a:srgbClr val="000000"/>
                </a:solidFill>
                <a:latin typeface="Times New Roman"/>
              </a:rPr>
              <a:t>..</a:t>
            </a:r>
          </a:p>
          <a:p>
            <a:pPr marL="400050" lvl="1" indent="0">
              <a:buNone/>
            </a:pPr>
            <a:r>
              <a:rPr lang="es-ES" sz="6400" dirty="0">
                <a:solidFill>
                  <a:srgbClr val="000000"/>
                </a:solidFill>
                <a:latin typeface="Times New Roman"/>
              </a:rPr>
              <a:t>-analizaremos los factores sicológicos</a:t>
            </a:r>
            <a:r>
              <a:rPr lang="es-ES" sz="6400" dirty="0" smtClean="0">
                <a:solidFill>
                  <a:srgbClr val="000000"/>
                </a:solidFill>
                <a:latin typeface="Times New Roman"/>
              </a:rPr>
              <a:t>, sociales, afectivos, entorno. Hábitos </a:t>
            </a:r>
            <a:r>
              <a:rPr lang="es-ES" sz="6400" dirty="0">
                <a:solidFill>
                  <a:srgbClr val="000000"/>
                </a:solidFill>
                <a:latin typeface="Times New Roman"/>
              </a:rPr>
              <a:t>nutricionales.</a:t>
            </a:r>
          </a:p>
          <a:p>
            <a:pPr marL="0" indent="0">
              <a:buNone/>
            </a:pPr>
            <a:r>
              <a:rPr lang="es-ES" sz="6400" dirty="0">
                <a:solidFill>
                  <a:srgbClr val="000000"/>
                </a:solidFill>
                <a:latin typeface="Wingdings"/>
              </a:rPr>
              <a:t></a:t>
            </a:r>
            <a:r>
              <a:rPr lang="es-ES" sz="6400" dirty="0">
                <a:solidFill>
                  <a:srgbClr val="000000"/>
                </a:solidFill>
                <a:latin typeface="Times New Roman"/>
              </a:rPr>
              <a:t>Combinaremos </a:t>
            </a:r>
          </a:p>
          <a:p>
            <a:pPr marL="0" indent="0">
              <a:buNone/>
            </a:pPr>
            <a:r>
              <a:rPr lang="es-ES" sz="6400" dirty="0">
                <a:solidFill>
                  <a:srgbClr val="000000"/>
                </a:solidFill>
                <a:latin typeface="Wingdings"/>
              </a:rPr>
              <a:t></a:t>
            </a:r>
            <a:r>
              <a:rPr lang="es-ES" sz="6400" dirty="0">
                <a:solidFill>
                  <a:srgbClr val="000000"/>
                </a:solidFill>
                <a:latin typeface="Times New Roman"/>
              </a:rPr>
              <a:t>Programa de entrenamiento </a:t>
            </a:r>
            <a:r>
              <a:rPr lang="es-ES" sz="6400" dirty="0" smtClean="0">
                <a:solidFill>
                  <a:srgbClr val="000000"/>
                </a:solidFill>
                <a:latin typeface="Times New Roman"/>
              </a:rPr>
              <a:t>:</a:t>
            </a:r>
            <a:endParaRPr lang="es-ES" sz="6400" dirty="0">
              <a:solidFill>
                <a:srgbClr val="000000"/>
              </a:solidFill>
              <a:latin typeface="Times New Roman"/>
            </a:endParaRPr>
          </a:p>
          <a:p>
            <a:pPr marL="400050" lvl="1" indent="0">
              <a:buNone/>
            </a:pPr>
            <a:r>
              <a:rPr lang="es-ES" sz="6400" dirty="0">
                <a:solidFill>
                  <a:srgbClr val="000000"/>
                </a:solidFill>
                <a:latin typeface="Times New Roman"/>
              </a:rPr>
              <a:t>-cardiovascular : elegir tipo, intensidades</a:t>
            </a:r>
            <a:r>
              <a:rPr lang="es-ES" sz="6400" dirty="0" smtClean="0">
                <a:solidFill>
                  <a:srgbClr val="000000"/>
                </a:solidFill>
                <a:latin typeface="Times New Roman"/>
              </a:rPr>
              <a:t>, duración </a:t>
            </a:r>
            <a:r>
              <a:rPr lang="es-ES" sz="6400" dirty="0">
                <a:solidFill>
                  <a:srgbClr val="000000"/>
                </a:solidFill>
                <a:latin typeface="Times New Roman"/>
              </a:rPr>
              <a:t>y densidad. Vías y sustratos </a:t>
            </a:r>
            <a:r>
              <a:rPr lang="es-ES" sz="6400" dirty="0" err="1">
                <a:solidFill>
                  <a:srgbClr val="000000"/>
                </a:solidFill>
                <a:latin typeface="Times New Roman"/>
              </a:rPr>
              <a:t>energ</a:t>
            </a:r>
            <a:r>
              <a:rPr lang="es-ES" sz="6400" dirty="0">
                <a:solidFill>
                  <a:srgbClr val="000000"/>
                </a:solidFill>
                <a:latin typeface="Times New Roman"/>
              </a:rPr>
              <a:t>.</a:t>
            </a:r>
          </a:p>
          <a:p>
            <a:pPr marL="400050" lvl="1" indent="0">
              <a:buNone/>
            </a:pPr>
            <a:r>
              <a:rPr lang="es-ES" sz="6400" dirty="0">
                <a:solidFill>
                  <a:srgbClr val="000000"/>
                </a:solidFill>
                <a:latin typeface="Times New Roman"/>
              </a:rPr>
              <a:t>-musculación : mantener masa muscular para mantener y mejorar MB y </a:t>
            </a:r>
            <a:r>
              <a:rPr lang="es-ES" sz="6400" dirty="0" err="1">
                <a:solidFill>
                  <a:srgbClr val="000000"/>
                </a:solidFill>
                <a:latin typeface="Times New Roman"/>
              </a:rPr>
              <a:t>MTotal</a:t>
            </a:r>
            <a:r>
              <a:rPr lang="es-ES" sz="6400" dirty="0">
                <a:solidFill>
                  <a:srgbClr val="000000"/>
                </a:solidFill>
                <a:latin typeface="Times New Roman"/>
              </a:rPr>
              <a:t>.</a:t>
            </a:r>
          </a:p>
          <a:p>
            <a:pPr marL="400050" lvl="1" indent="0">
              <a:buNone/>
            </a:pPr>
            <a:r>
              <a:rPr lang="es-ES" sz="6400" dirty="0">
                <a:solidFill>
                  <a:srgbClr val="000000"/>
                </a:solidFill>
                <a:latin typeface="Times New Roman"/>
              </a:rPr>
              <a:t>-frecuencia es importante para recuperación ante el entrenamiento cruzado.</a:t>
            </a:r>
          </a:p>
          <a:p>
            <a:pPr marL="0" indent="0">
              <a:buNone/>
            </a:pPr>
            <a:r>
              <a:rPr lang="es-ES" sz="6400" dirty="0">
                <a:solidFill>
                  <a:srgbClr val="000000"/>
                </a:solidFill>
                <a:latin typeface="Wingdings"/>
              </a:rPr>
              <a:t></a:t>
            </a:r>
            <a:r>
              <a:rPr lang="es-ES" sz="6400" dirty="0">
                <a:solidFill>
                  <a:srgbClr val="000000"/>
                </a:solidFill>
                <a:latin typeface="Times New Roman"/>
              </a:rPr>
              <a:t>Programa dietético adaptado a la actividad cotidiana y al entrenamiento.</a:t>
            </a:r>
          </a:p>
          <a:p>
            <a:pPr marL="0" indent="0">
              <a:buNone/>
            </a:pPr>
            <a:r>
              <a:rPr lang="es-ES" sz="6400" dirty="0">
                <a:solidFill>
                  <a:srgbClr val="000000"/>
                </a:solidFill>
                <a:latin typeface="Wingdings"/>
              </a:rPr>
              <a:t></a:t>
            </a:r>
            <a:r>
              <a:rPr lang="es-ES" sz="6400" dirty="0">
                <a:solidFill>
                  <a:srgbClr val="000000"/>
                </a:solidFill>
                <a:latin typeface="Times New Roman"/>
              </a:rPr>
              <a:t>Posible empleo de suplementación dietética para optimizar funciones metabólicas.</a:t>
            </a:r>
          </a:p>
          <a:p>
            <a:pPr marL="0" indent="0">
              <a:buNone/>
            </a:pPr>
            <a:r>
              <a:rPr lang="es-ES" sz="6400" dirty="0">
                <a:solidFill>
                  <a:srgbClr val="000000"/>
                </a:solidFill>
                <a:latin typeface="Wingdings"/>
              </a:rPr>
              <a:t></a:t>
            </a:r>
            <a:r>
              <a:rPr lang="es-ES" sz="6400" dirty="0">
                <a:solidFill>
                  <a:srgbClr val="000000"/>
                </a:solidFill>
                <a:latin typeface="Times New Roman"/>
              </a:rPr>
              <a:t>Control de hábitos y costumbres : sueño, actividad laboral, stress..</a:t>
            </a:r>
          </a:p>
          <a:p>
            <a:pPr marL="0" indent="0">
              <a:buNone/>
            </a:pPr>
            <a:r>
              <a:rPr lang="es-ES" sz="6400" dirty="0">
                <a:solidFill>
                  <a:srgbClr val="000000"/>
                </a:solidFill>
                <a:latin typeface="Wingdings"/>
              </a:rPr>
              <a:t></a:t>
            </a:r>
            <a:r>
              <a:rPr lang="es-ES" sz="6400" dirty="0">
                <a:solidFill>
                  <a:srgbClr val="000000"/>
                </a:solidFill>
                <a:latin typeface="Times New Roman"/>
              </a:rPr>
              <a:t>Sin duda : potencial genético del deportista, manifestado en su biotipo.</a:t>
            </a:r>
          </a:p>
          <a:p>
            <a:pPr marL="0" indent="0">
              <a:buNone/>
            </a:pPr>
            <a:r>
              <a:rPr lang="es-ES" sz="6400" dirty="0">
                <a:solidFill>
                  <a:srgbClr val="000000"/>
                </a:solidFill>
                <a:latin typeface="Wingdings"/>
              </a:rPr>
              <a:t></a:t>
            </a:r>
            <a:r>
              <a:rPr lang="es-ES" sz="6400" dirty="0">
                <a:solidFill>
                  <a:srgbClr val="000000"/>
                </a:solidFill>
                <a:latin typeface="Times New Roman"/>
              </a:rPr>
              <a:t>Controlar :</a:t>
            </a:r>
          </a:p>
          <a:p>
            <a:pPr marL="0" indent="0">
              <a:buNone/>
            </a:pPr>
            <a:r>
              <a:rPr lang="es-ES" sz="6400" dirty="0">
                <a:solidFill>
                  <a:srgbClr val="000000"/>
                </a:solidFill>
                <a:latin typeface="Wingdings"/>
              </a:rPr>
              <a:t></a:t>
            </a:r>
            <a:r>
              <a:rPr lang="es-ES" sz="6400" dirty="0">
                <a:solidFill>
                  <a:srgbClr val="000000"/>
                </a:solidFill>
                <a:latin typeface="Times New Roman"/>
              </a:rPr>
              <a:t>Mediciones antropométricas, a comparar con las iniciales</a:t>
            </a:r>
          </a:p>
          <a:p>
            <a:pPr marL="0" indent="0">
              <a:buNone/>
            </a:pPr>
            <a:r>
              <a:rPr lang="es-ES" sz="6400" dirty="0">
                <a:solidFill>
                  <a:srgbClr val="000000"/>
                </a:solidFill>
                <a:latin typeface="Wingdings"/>
              </a:rPr>
              <a:t></a:t>
            </a:r>
            <a:r>
              <a:rPr lang="es-ES" sz="6400" dirty="0">
                <a:solidFill>
                  <a:srgbClr val="000000"/>
                </a:solidFill>
                <a:latin typeface="Times New Roman"/>
              </a:rPr>
              <a:t>Diarios de ingestas detallados y sencillos</a:t>
            </a:r>
            <a:r>
              <a:rPr lang="es-ES" sz="6400" dirty="0" smtClean="0">
                <a:solidFill>
                  <a:srgbClr val="000000"/>
                </a:solidFill>
                <a:latin typeface="Times New Roman"/>
              </a:rPr>
              <a:t>. Ayudan </a:t>
            </a:r>
            <a:r>
              <a:rPr lang="es-ES" sz="6400" dirty="0">
                <a:solidFill>
                  <a:srgbClr val="000000"/>
                </a:solidFill>
                <a:latin typeface="Times New Roman"/>
              </a:rPr>
              <a:t>al autocontrol y a la evaluación.</a:t>
            </a:r>
          </a:p>
          <a:p>
            <a:pPr marL="0" indent="0">
              <a:buNone/>
            </a:pPr>
            <a:r>
              <a:rPr lang="es-ES" sz="6400" dirty="0">
                <a:solidFill>
                  <a:srgbClr val="000000"/>
                </a:solidFill>
                <a:latin typeface="Wingdings"/>
              </a:rPr>
              <a:t></a:t>
            </a:r>
            <a:r>
              <a:rPr lang="es-ES" sz="6400" dirty="0">
                <a:solidFill>
                  <a:srgbClr val="000000"/>
                </a:solidFill>
                <a:latin typeface="Times New Roman"/>
              </a:rPr>
              <a:t>Factores sicológicos, afectivos y sociales. El entorno y la situación personal.</a:t>
            </a:r>
            <a:endParaRPr lang="es-ES" sz="3600" dirty="0">
              <a:solidFill>
                <a:srgbClr val="000000"/>
              </a:solidFill>
              <a:latin typeface="Times New Roman"/>
            </a:endParaRPr>
          </a:p>
          <a:p>
            <a:endParaRPr lang="es-ES" dirty="0"/>
          </a:p>
        </p:txBody>
      </p:sp>
    </p:spTree>
    <p:extLst>
      <p:ext uri="{BB962C8B-B14F-4D97-AF65-F5344CB8AC3E}">
        <p14:creationId xmlns:p14="http://schemas.microsoft.com/office/powerpoint/2010/main" val="22324564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contenido"/>
          <p:cNvSpPr>
            <a:spLocks noGrp="1"/>
          </p:cNvSpPr>
          <p:nvPr>
            <p:ph sz="half" idx="2"/>
          </p:nvPr>
        </p:nvSpPr>
        <p:spPr>
          <a:xfrm>
            <a:off x="457201" y="332656"/>
            <a:ext cx="4040188" cy="5793507"/>
          </a:xfrm>
        </p:spPr>
        <p:txBody>
          <a:bodyPr>
            <a:normAutofit/>
          </a:bodyPr>
          <a:lstStyle/>
          <a:p>
            <a:r>
              <a:rPr lang="es-ES" sz="4800" dirty="0">
                <a:solidFill>
                  <a:srgbClr val="000000"/>
                </a:solidFill>
                <a:latin typeface="Times New Roman"/>
              </a:rPr>
              <a:t>¿Hago CARDIO</a:t>
            </a:r>
          </a:p>
          <a:p>
            <a:pPr marL="0" indent="0">
              <a:buNone/>
            </a:pPr>
            <a:r>
              <a:rPr lang="es-ES" sz="4800" dirty="0">
                <a:solidFill>
                  <a:srgbClr val="000000"/>
                </a:solidFill>
                <a:latin typeface="Times New Roman"/>
              </a:rPr>
              <a:t>para perder peso graso</a:t>
            </a:r>
            <a:r>
              <a:rPr lang="es-ES" sz="4800" dirty="0" smtClean="0">
                <a:solidFill>
                  <a:srgbClr val="000000"/>
                </a:solidFill>
                <a:latin typeface="Times New Roman"/>
              </a:rPr>
              <a:t>??</a:t>
            </a:r>
            <a:endParaRPr lang="es-ES" sz="4800" dirty="0">
              <a:solidFill>
                <a:srgbClr val="000000"/>
              </a:solidFill>
              <a:latin typeface="Times New Roman"/>
            </a:endParaRPr>
          </a:p>
          <a:p>
            <a:r>
              <a:rPr lang="es-ES" sz="4800" dirty="0">
                <a:solidFill>
                  <a:srgbClr val="000000"/>
                </a:solidFill>
                <a:latin typeface="Times New Roman"/>
              </a:rPr>
              <a:t>¡Saca tus propias conclusiones!</a:t>
            </a:r>
            <a:endParaRPr lang="es-ES" sz="4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28575"/>
            <a:ext cx="5445820" cy="691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78163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457200" y="274638"/>
            <a:ext cx="8229600" cy="922114"/>
          </a:xfrm>
        </p:spPr>
        <p:txBody>
          <a:bodyPr>
            <a:noAutofit/>
          </a:bodyPr>
          <a:lstStyle/>
          <a:p>
            <a:r>
              <a:rPr lang="es-ES" sz="2800" dirty="0">
                <a:solidFill>
                  <a:srgbClr val="000000"/>
                </a:solidFill>
                <a:latin typeface="Times New Roman"/>
              </a:rPr>
              <a:t>Reducción de peso y pérdida de grasa corporal (2)</a:t>
            </a:r>
            <a:endParaRPr lang="es-ES" sz="2800" dirty="0"/>
          </a:p>
        </p:txBody>
      </p:sp>
      <p:sp>
        <p:nvSpPr>
          <p:cNvPr id="8" name="7 Marcador de contenido"/>
          <p:cNvSpPr>
            <a:spLocks noGrp="1"/>
          </p:cNvSpPr>
          <p:nvPr>
            <p:ph idx="1"/>
          </p:nvPr>
        </p:nvSpPr>
        <p:spPr>
          <a:xfrm>
            <a:off x="457200" y="1268760"/>
            <a:ext cx="8229600" cy="5040559"/>
          </a:xfrm>
        </p:spPr>
        <p:txBody>
          <a:bodyPr>
            <a:normAutofit fontScale="55000" lnSpcReduction="20000"/>
          </a:bodyPr>
          <a:lstStyle/>
          <a:p>
            <a:pPr marL="0" indent="0">
              <a:buNone/>
            </a:pPr>
            <a:r>
              <a:rPr lang="es-ES" dirty="0">
                <a:solidFill>
                  <a:srgbClr val="000000"/>
                </a:solidFill>
                <a:latin typeface="Wingdings"/>
              </a:rPr>
              <a:t></a:t>
            </a:r>
            <a:r>
              <a:rPr lang="es-ES" dirty="0">
                <a:solidFill>
                  <a:srgbClr val="000000"/>
                </a:solidFill>
                <a:latin typeface="Times New Roman"/>
              </a:rPr>
              <a:t>PAUTAS NUTRICIONALES</a:t>
            </a:r>
          </a:p>
          <a:p>
            <a:pPr marL="0" indent="0">
              <a:buNone/>
            </a:pPr>
            <a:r>
              <a:rPr lang="es-ES" dirty="0">
                <a:solidFill>
                  <a:srgbClr val="000000"/>
                </a:solidFill>
                <a:latin typeface="Wingdings"/>
              </a:rPr>
              <a:t></a:t>
            </a:r>
            <a:r>
              <a:rPr lang="es-ES" dirty="0">
                <a:solidFill>
                  <a:srgbClr val="000000"/>
                </a:solidFill>
                <a:latin typeface="Times New Roman"/>
              </a:rPr>
              <a:t>Reducción calórica es 1º paso. No siempre vale ni es suficiente en deporte.</a:t>
            </a:r>
          </a:p>
          <a:p>
            <a:pPr marL="400050" lvl="1" indent="0">
              <a:buNone/>
            </a:pPr>
            <a:r>
              <a:rPr lang="es-ES" sz="3300" dirty="0">
                <a:solidFill>
                  <a:srgbClr val="000000"/>
                </a:solidFill>
                <a:latin typeface="Times New Roman"/>
              </a:rPr>
              <a:t>-alternativa: variar los % de nutrientes, con alimentos y suplementos.</a:t>
            </a:r>
          </a:p>
          <a:p>
            <a:pPr marL="400050" lvl="1" indent="0">
              <a:buNone/>
            </a:pPr>
            <a:r>
              <a:rPr lang="es-ES" sz="3300" dirty="0">
                <a:solidFill>
                  <a:srgbClr val="000000"/>
                </a:solidFill>
                <a:latin typeface="Times New Roman"/>
              </a:rPr>
              <a:t>-aumentar el gasto calórico de forma deliberada y específica. </a:t>
            </a:r>
          </a:p>
          <a:p>
            <a:pPr marL="0" indent="0">
              <a:buNone/>
            </a:pPr>
            <a:r>
              <a:rPr lang="es-ES" dirty="0">
                <a:solidFill>
                  <a:srgbClr val="000000"/>
                </a:solidFill>
                <a:latin typeface="Wingdings"/>
              </a:rPr>
              <a:t></a:t>
            </a:r>
            <a:r>
              <a:rPr lang="es-ES" dirty="0">
                <a:solidFill>
                  <a:srgbClr val="000000"/>
                </a:solidFill>
                <a:latin typeface="Times New Roman"/>
              </a:rPr>
              <a:t>Aumentar el número de tomas y reducir su contenido </a:t>
            </a:r>
            <a:r>
              <a:rPr lang="es-ES" dirty="0" smtClean="0">
                <a:solidFill>
                  <a:srgbClr val="000000"/>
                </a:solidFill>
                <a:latin typeface="Times New Roman"/>
              </a:rPr>
              <a:t>parcial. Divide </a:t>
            </a:r>
            <a:r>
              <a:rPr lang="es-ES" dirty="0">
                <a:solidFill>
                  <a:srgbClr val="000000"/>
                </a:solidFill>
                <a:latin typeface="Times New Roman"/>
              </a:rPr>
              <a:t>y vence.</a:t>
            </a:r>
          </a:p>
          <a:p>
            <a:pPr marL="0" indent="0">
              <a:buNone/>
            </a:pPr>
            <a:r>
              <a:rPr lang="es-ES" dirty="0">
                <a:solidFill>
                  <a:srgbClr val="000000"/>
                </a:solidFill>
                <a:latin typeface="Wingdings"/>
              </a:rPr>
              <a:t></a:t>
            </a:r>
            <a:r>
              <a:rPr lang="es-ES" dirty="0">
                <a:solidFill>
                  <a:srgbClr val="000000"/>
                </a:solidFill>
                <a:latin typeface="Times New Roman"/>
              </a:rPr>
              <a:t>Comer cada 2 a 2,30 horas para controlar niveles de energía y glucemia.</a:t>
            </a:r>
          </a:p>
          <a:p>
            <a:pPr marL="0" indent="0">
              <a:buNone/>
            </a:pPr>
            <a:r>
              <a:rPr lang="es-ES" dirty="0">
                <a:solidFill>
                  <a:srgbClr val="000000"/>
                </a:solidFill>
                <a:latin typeface="Wingdings"/>
              </a:rPr>
              <a:t></a:t>
            </a:r>
            <a:r>
              <a:rPr lang="es-ES" dirty="0">
                <a:solidFill>
                  <a:srgbClr val="000000"/>
                </a:solidFill>
                <a:latin typeface="Times New Roman"/>
              </a:rPr>
              <a:t>Reducir CH y /o Grasas dependiendo de : biotipo</a:t>
            </a:r>
            <a:r>
              <a:rPr lang="es-ES" dirty="0" smtClean="0">
                <a:solidFill>
                  <a:srgbClr val="000000"/>
                </a:solidFill>
                <a:latin typeface="Times New Roman"/>
              </a:rPr>
              <a:t>, peso, edad, sexo </a:t>
            </a:r>
            <a:r>
              <a:rPr lang="es-ES" dirty="0">
                <a:solidFill>
                  <a:srgbClr val="000000"/>
                </a:solidFill>
                <a:latin typeface="Times New Roman"/>
              </a:rPr>
              <a:t>y actividad.</a:t>
            </a:r>
          </a:p>
          <a:p>
            <a:pPr marL="0" indent="0">
              <a:buNone/>
            </a:pPr>
            <a:r>
              <a:rPr lang="es-ES" dirty="0">
                <a:solidFill>
                  <a:srgbClr val="000000"/>
                </a:solidFill>
                <a:latin typeface="Wingdings"/>
              </a:rPr>
              <a:t></a:t>
            </a:r>
            <a:r>
              <a:rPr lang="es-ES" dirty="0">
                <a:solidFill>
                  <a:srgbClr val="000000"/>
                </a:solidFill>
                <a:latin typeface="Times New Roman"/>
              </a:rPr>
              <a:t>Aumentar en % y en </a:t>
            </a:r>
            <a:r>
              <a:rPr lang="es-ES" dirty="0" err="1">
                <a:solidFill>
                  <a:srgbClr val="000000"/>
                </a:solidFill>
                <a:latin typeface="Times New Roman"/>
              </a:rPr>
              <a:t>rel.</a:t>
            </a:r>
            <a:r>
              <a:rPr lang="es-ES" dirty="0">
                <a:solidFill>
                  <a:srgbClr val="000000"/>
                </a:solidFill>
                <a:latin typeface="Times New Roman"/>
              </a:rPr>
              <a:t> g/kg la cantidad de Proteínas</a:t>
            </a:r>
            <a:r>
              <a:rPr lang="es-ES" dirty="0" smtClean="0">
                <a:solidFill>
                  <a:srgbClr val="000000"/>
                </a:solidFill>
                <a:latin typeface="Times New Roman"/>
              </a:rPr>
              <a:t>.</a:t>
            </a:r>
            <a:endParaRPr lang="es-ES" dirty="0">
              <a:solidFill>
                <a:srgbClr val="000000"/>
              </a:solidFill>
              <a:latin typeface="Times New Roman"/>
            </a:endParaRPr>
          </a:p>
          <a:p>
            <a:pPr marL="400050" lvl="1" indent="0">
              <a:buNone/>
            </a:pPr>
            <a:r>
              <a:rPr lang="es-ES" sz="3300" dirty="0">
                <a:solidFill>
                  <a:srgbClr val="000000"/>
                </a:solidFill>
                <a:latin typeface="Times New Roman"/>
              </a:rPr>
              <a:t>-hasta 2 gr/kg de </a:t>
            </a:r>
            <a:r>
              <a:rPr lang="es-ES" sz="3300" dirty="0" smtClean="0">
                <a:solidFill>
                  <a:srgbClr val="000000"/>
                </a:solidFill>
                <a:latin typeface="Times New Roman"/>
              </a:rPr>
              <a:t>peso, o </a:t>
            </a:r>
            <a:r>
              <a:rPr lang="es-ES" sz="3300" dirty="0">
                <a:solidFill>
                  <a:srgbClr val="000000"/>
                </a:solidFill>
                <a:latin typeface="Times New Roman"/>
              </a:rPr>
              <a:t>25% del total en deportes de “</a:t>
            </a:r>
            <a:r>
              <a:rPr lang="es-ES" sz="3300" dirty="0" err="1">
                <a:solidFill>
                  <a:srgbClr val="000000"/>
                </a:solidFill>
                <a:latin typeface="Times New Roman"/>
              </a:rPr>
              <a:t>endurance</a:t>
            </a:r>
            <a:r>
              <a:rPr lang="es-ES" sz="3300" dirty="0">
                <a:solidFill>
                  <a:srgbClr val="000000"/>
                </a:solidFill>
                <a:latin typeface="Times New Roman"/>
              </a:rPr>
              <a:t>”.</a:t>
            </a:r>
            <a:r>
              <a:rPr lang="es-ES" sz="3300" dirty="0" err="1">
                <a:solidFill>
                  <a:srgbClr val="000000"/>
                </a:solidFill>
                <a:latin typeface="Times New Roman"/>
              </a:rPr>
              <a:t>Ectomor</a:t>
            </a:r>
            <a:r>
              <a:rPr lang="es-ES" sz="3300" dirty="0">
                <a:solidFill>
                  <a:srgbClr val="000000"/>
                </a:solidFill>
                <a:latin typeface="Times New Roman"/>
              </a:rPr>
              <a:t>?</a:t>
            </a:r>
          </a:p>
          <a:p>
            <a:pPr marL="400050" lvl="1" indent="0">
              <a:buNone/>
            </a:pPr>
            <a:r>
              <a:rPr lang="es-ES" sz="3300" dirty="0">
                <a:solidFill>
                  <a:srgbClr val="000000"/>
                </a:solidFill>
                <a:latin typeface="Times New Roman"/>
              </a:rPr>
              <a:t>-hasta 3 gr/kg de peso, o 40% del total en deportes de “</a:t>
            </a:r>
            <a:r>
              <a:rPr lang="es-ES" sz="3300" dirty="0" err="1">
                <a:solidFill>
                  <a:srgbClr val="000000"/>
                </a:solidFill>
                <a:latin typeface="Times New Roman"/>
              </a:rPr>
              <a:t>resistance</a:t>
            </a:r>
            <a:r>
              <a:rPr lang="es-ES" sz="3300" dirty="0">
                <a:solidFill>
                  <a:srgbClr val="000000"/>
                </a:solidFill>
                <a:latin typeface="Times New Roman"/>
              </a:rPr>
              <a:t>”. </a:t>
            </a:r>
            <a:r>
              <a:rPr lang="es-ES" sz="3300" dirty="0" err="1">
                <a:solidFill>
                  <a:srgbClr val="000000"/>
                </a:solidFill>
                <a:latin typeface="Times New Roman"/>
              </a:rPr>
              <a:t>Endomor</a:t>
            </a:r>
            <a:r>
              <a:rPr lang="es-ES" sz="3300" dirty="0">
                <a:solidFill>
                  <a:srgbClr val="000000"/>
                </a:solidFill>
                <a:latin typeface="Times New Roman"/>
              </a:rPr>
              <a:t>?</a:t>
            </a:r>
          </a:p>
          <a:p>
            <a:pPr marL="400050" lvl="1" indent="0">
              <a:buNone/>
            </a:pPr>
            <a:r>
              <a:rPr lang="es-ES" sz="3300" dirty="0">
                <a:solidFill>
                  <a:srgbClr val="000000"/>
                </a:solidFill>
                <a:latin typeface="Times New Roman"/>
              </a:rPr>
              <a:t>-examinar : </a:t>
            </a:r>
            <a:r>
              <a:rPr lang="es-ES" sz="3300" dirty="0" err="1">
                <a:solidFill>
                  <a:srgbClr val="000000"/>
                </a:solidFill>
                <a:latin typeface="Times New Roman"/>
              </a:rPr>
              <a:t>low</a:t>
            </a:r>
            <a:r>
              <a:rPr lang="es-ES" sz="3300" dirty="0">
                <a:solidFill>
                  <a:srgbClr val="000000"/>
                </a:solidFill>
                <a:latin typeface="Times New Roman"/>
              </a:rPr>
              <a:t> </a:t>
            </a:r>
            <a:r>
              <a:rPr lang="es-ES" sz="3300" dirty="0" err="1">
                <a:solidFill>
                  <a:srgbClr val="000000"/>
                </a:solidFill>
                <a:latin typeface="Times New Roman"/>
              </a:rPr>
              <a:t>carb</a:t>
            </a:r>
            <a:r>
              <a:rPr lang="es-ES" sz="3300" dirty="0">
                <a:solidFill>
                  <a:srgbClr val="000000"/>
                </a:solidFill>
                <a:latin typeface="Times New Roman"/>
              </a:rPr>
              <a:t>, </a:t>
            </a:r>
            <a:r>
              <a:rPr lang="es-ES" sz="3300" dirty="0" err="1">
                <a:solidFill>
                  <a:srgbClr val="000000"/>
                </a:solidFill>
                <a:latin typeface="Times New Roman"/>
              </a:rPr>
              <a:t>Atkins</a:t>
            </a:r>
            <a:r>
              <a:rPr lang="es-ES" sz="3300" dirty="0">
                <a:solidFill>
                  <a:srgbClr val="000000"/>
                </a:solidFill>
                <a:latin typeface="Times New Roman"/>
              </a:rPr>
              <a:t>, </a:t>
            </a:r>
            <a:r>
              <a:rPr lang="es-ES" sz="3300" dirty="0" err="1">
                <a:solidFill>
                  <a:srgbClr val="000000"/>
                </a:solidFill>
                <a:latin typeface="Times New Roman"/>
              </a:rPr>
              <a:t>high</a:t>
            </a:r>
            <a:r>
              <a:rPr lang="es-ES" sz="3300" dirty="0">
                <a:solidFill>
                  <a:srgbClr val="000000"/>
                </a:solidFill>
                <a:latin typeface="Times New Roman"/>
              </a:rPr>
              <a:t> </a:t>
            </a:r>
            <a:r>
              <a:rPr lang="es-ES" sz="3300" dirty="0" err="1">
                <a:solidFill>
                  <a:srgbClr val="000000"/>
                </a:solidFill>
                <a:latin typeface="Times New Roman"/>
              </a:rPr>
              <a:t>carb</a:t>
            </a:r>
            <a:r>
              <a:rPr lang="es-ES" sz="3300" dirty="0">
                <a:solidFill>
                  <a:srgbClr val="000000"/>
                </a:solidFill>
                <a:latin typeface="Times New Roman"/>
              </a:rPr>
              <a:t>..patrones establecidos, trucos milagro.</a:t>
            </a:r>
          </a:p>
          <a:p>
            <a:pPr marL="0" indent="0">
              <a:buNone/>
            </a:pPr>
            <a:r>
              <a:rPr lang="es-ES" dirty="0">
                <a:solidFill>
                  <a:srgbClr val="000000"/>
                </a:solidFill>
                <a:latin typeface="Wingdings"/>
              </a:rPr>
              <a:t></a:t>
            </a:r>
            <a:r>
              <a:rPr lang="es-ES" dirty="0">
                <a:solidFill>
                  <a:srgbClr val="000000"/>
                </a:solidFill>
                <a:latin typeface="Times New Roman"/>
              </a:rPr>
              <a:t>Alimentos variados. Controlar su contenido graso (sobre todo saturado).</a:t>
            </a:r>
          </a:p>
          <a:p>
            <a:pPr marL="0" indent="0">
              <a:buNone/>
            </a:pPr>
            <a:r>
              <a:rPr lang="es-ES" dirty="0">
                <a:solidFill>
                  <a:srgbClr val="000000"/>
                </a:solidFill>
                <a:latin typeface="Wingdings"/>
              </a:rPr>
              <a:t></a:t>
            </a:r>
            <a:r>
              <a:rPr lang="es-ES" dirty="0">
                <a:solidFill>
                  <a:srgbClr val="000000"/>
                </a:solidFill>
                <a:latin typeface="Times New Roman"/>
              </a:rPr>
              <a:t>CH complejos mejor que simples ,vigilar IG. Grasas insaturadas y “dietéticas”.</a:t>
            </a:r>
          </a:p>
          <a:p>
            <a:pPr marL="0" indent="0">
              <a:buNone/>
            </a:pPr>
            <a:r>
              <a:rPr lang="es-ES" dirty="0">
                <a:solidFill>
                  <a:srgbClr val="000000"/>
                </a:solidFill>
                <a:latin typeface="Wingdings"/>
              </a:rPr>
              <a:t></a:t>
            </a:r>
            <a:r>
              <a:rPr lang="es-ES" dirty="0">
                <a:solidFill>
                  <a:srgbClr val="000000"/>
                </a:solidFill>
                <a:latin typeface="Times New Roman"/>
              </a:rPr>
              <a:t>Empleo de suplementos nutricionales si fuera necesario. Quizás no lo sea.</a:t>
            </a:r>
          </a:p>
          <a:p>
            <a:pPr marL="0" indent="0">
              <a:buNone/>
            </a:pPr>
            <a:r>
              <a:rPr lang="es-ES" dirty="0">
                <a:solidFill>
                  <a:srgbClr val="000000"/>
                </a:solidFill>
                <a:latin typeface="Wingdings"/>
              </a:rPr>
              <a:t></a:t>
            </a:r>
            <a:r>
              <a:rPr lang="es-ES" dirty="0">
                <a:solidFill>
                  <a:srgbClr val="000000"/>
                </a:solidFill>
                <a:latin typeface="Times New Roman"/>
              </a:rPr>
              <a:t>Planear la dieta en tomas de cada día , para no perder ninguna. No improvisar.</a:t>
            </a:r>
          </a:p>
          <a:p>
            <a:pPr marL="0" indent="0">
              <a:buNone/>
            </a:pPr>
            <a:r>
              <a:rPr lang="es-ES" dirty="0">
                <a:solidFill>
                  <a:srgbClr val="000000"/>
                </a:solidFill>
                <a:latin typeface="Wingdings"/>
              </a:rPr>
              <a:t></a:t>
            </a:r>
            <a:r>
              <a:rPr lang="es-ES" dirty="0">
                <a:solidFill>
                  <a:srgbClr val="000000"/>
                </a:solidFill>
                <a:latin typeface="Times New Roman"/>
              </a:rPr>
              <a:t>Eliminar la ingesta de comida basura. Importante tomar algún día libre.</a:t>
            </a:r>
          </a:p>
          <a:p>
            <a:pPr marL="0" indent="0">
              <a:buNone/>
            </a:pPr>
            <a:r>
              <a:rPr lang="es-ES" dirty="0">
                <a:solidFill>
                  <a:srgbClr val="000000"/>
                </a:solidFill>
                <a:latin typeface="Wingdings"/>
              </a:rPr>
              <a:t></a:t>
            </a:r>
            <a:r>
              <a:rPr lang="es-ES" dirty="0">
                <a:solidFill>
                  <a:srgbClr val="000000"/>
                </a:solidFill>
                <a:latin typeface="Times New Roman"/>
              </a:rPr>
              <a:t>Control a través de diarios y chequeo periódico de información por el dietista. </a:t>
            </a:r>
          </a:p>
        </p:txBody>
      </p:sp>
    </p:spTree>
    <p:extLst>
      <p:ext uri="{BB962C8B-B14F-4D97-AF65-F5344CB8AC3E}">
        <p14:creationId xmlns:p14="http://schemas.microsoft.com/office/powerpoint/2010/main" val="14931608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22114"/>
          </a:xfrm>
        </p:spPr>
        <p:txBody>
          <a:bodyPr>
            <a:noAutofit/>
          </a:bodyPr>
          <a:lstStyle/>
          <a:p>
            <a:r>
              <a:rPr lang="es-ES" sz="3200" dirty="0">
                <a:solidFill>
                  <a:srgbClr val="000000"/>
                </a:solidFill>
                <a:latin typeface="Times New Roman"/>
              </a:rPr>
              <a:t>Dietas altas en CHO impiden la pérdida de peso</a:t>
            </a:r>
            <a:endParaRPr lang="es-ES" sz="3200"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1340768"/>
            <a:ext cx="7200800"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89701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22114"/>
          </a:xfrm>
        </p:spPr>
        <p:txBody>
          <a:bodyPr>
            <a:noAutofit/>
          </a:bodyPr>
          <a:lstStyle/>
          <a:p>
            <a:r>
              <a:rPr lang="es-ES" sz="2800" dirty="0">
                <a:solidFill>
                  <a:srgbClr val="000000"/>
                </a:solidFill>
                <a:latin typeface="Times New Roman"/>
              </a:rPr>
              <a:t>CHO antes del ejercicio NO ayudan a perder peso</a:t>
            </a:r>
            <a:endParaRPr lang="es-ES" sz="2800"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1340768"/>
            <a:ext cx="7632848"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95135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94122"/>
          </a:xfrm>
        </p:spPr>
        <p:txBody>
          <a:bodyPr>
            <a:noAutofit/>
          </a:bodyPr>
          <a:lstStyle/>
          <a:p>
            <a:r>
              <a:rPr lang="es-ES" sz="3200" dirty="0">
                <a:solidFill>
                  <a:srgbClr val="000000"/>
                </a:solidFill>
                <a:latin typeface="Times New Roman"/>
              </a:rPr>
              <a:t>¿¿¿Reducimos la ingesta de Carbohidratos???</a:t>
            </a:r>
            <a:endParaRPr lang="es-ES" sz="3200"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2" y="1340768"/>
            <a:ext cx="7344816"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05481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22114"/>
          </a:xfrm>
        </p:spPr>
        <p:txBody>
          <a:bodyPr/>
          <a:lstStyle/>
          <a:p>
            <a:r>
              <a:rPr lang="es-ES" dirty="0">
                <a:solidFill>
                  <a:srgbClr val="000000"/>
                </a:solidFill>
                <a:latin typeface="Times New Roman"/>
              </a:rPr>
              <a:t>Comparación Grasas y Proteínas</a:t>
            </a:r>
            <a:endParaRPr lang="es-ES" dirty="0"/>
          </a:p>
        </p:txBody>
      </p:sp>
      <p:sp>
        <p:nvSpPr>
          <p:cNvPr id="4" name="3 Marcador de contenido"/>
          <p:cNvSpPr>
            <a:spLocks noGrp="1"/>
          </p:cNvSpPr>
          <p:nvPr>
            <p:ph sz="half" idx="1"/>
          </p:nvPr>
        </p:nvSpPr>
        <p:spPr>
          <a:xfrm>
            <a:off x="457200" y="1268761"/>
            <a:ext cx="4038600" cy="4857404"/>
          </a:xfrm>
        </p:spPr>
        <p:txBody>
          <a:bodyPr>
            <a:normAutofit fontScale="62500" lnSpcReduction="20000"/>
          </a:bodyPr>
          <a:lstStyle/>
          <a:p>
            <a:r>
              <a:rPr lang="es-ES" dirty="0">
                <a:solidFill>
                  <a:srgbClr val="000000"/>
                </a:solidFill>
                <a:latin typeface="Times New Roman"/>
              </a:rPr>
              <a:t>Son muy densas en energía; tienen mas del doble de la cantidad de energía encontrada en el mismo peso de carbohidratos o proteínas</a:t>
            </a:r>
            <a:r>
              <a:rPr lang="es-ES" dirty="0" smtClean="0">
                <a:solidFill>
                  <a:srgbClr val="000000"/>
                </a:solidFill>
                <a:latin typeface="Times New Roman"/>
              </a:rPr>
              <a:t>.</a:t>
            </a:r>
          </a:p>
          <a:p>
            <a:pPr marL="0" indent="0">
              <a:buNone/>
            </a:pPr>
            <a:r>
              <a:rPr lang="es-ES" dirty="0" smtClean="0">
                <a:solidFill>
                  <a:srgbClr val="000000"/>
                </a:solidFill>
                <a:latin typeface="Times New Roman"/>
              </a:rPr>
              <a:t> </a:t>
            </a:r>
            <a:endParaRPr lang="es-ES" dirty="0">
              <a:solidFill>
                <a:srgbClr val="000000"/>
              </a:solidFill>
              <a:latin typeface="Times New Roman"/>
            </a:endParaRPr>
          </a:p>
          <a:p>
            <a:r>
              <a:rPr lang="es-ES" dirty="0" smtClean="0">
                <a:solidFill>
                  <a:srgbClr val="000000"/>
                </a:solidFill>
                <a:latin typeface="Times New Roman"/>
              </a:rPr>
              <a:t>Los </a:t>
            </a:r>
            <a:r>
              <a:rPr lang="es-ES" dirty="0">
                <a:solidFill>
                  <a:srgbClr val="000000"/>
                </a:solidFill>
                <a:latin typeface="Times New Roman"/>
              </a:rPr>
              <a:t>alimentos altos en grasa tienden a ser apetitosos y deseables por mucha gente, por lo tanto tienden a comer mas. </a:t>
            </a:r>
            <a:endParaRPr lang="es-ES" dirty="0" smtClean="0">
              <a:solidFill>
                <a:srgbClr val="000000"/>
              </a:solidFill>
              <a:latin typeface="Times New Roman"/>
            </a:endParaRPr>
          </a:p>
          <a:p>
            <a:endParaRPr lang="es-ES" dirty="0">
              <a:solidFill>
                <a:srgbClr val="000000"/>
              </a:solidFill>
              <a:latin typeface="Times New Roman"/>
            </a:endParaRPr>
          </a:p>
          <a:p>
            <a:r>
              <a:rPr lang="es-ES" dirty="0" smtClean="0">
                <a:solidFill>
                  <a:srgbClr val="000000"/>
                </a:solidFill>
                <a:latin typeface="Times New Roman"/>
              </a:rPr>
              <a:t>Las </a:t>
            </a:r>
            <a:r>
              <a:rPr lang="es-ES" dirty="0">
                <a:solidFill>
                  <a:srgbClr val="000000"/>
                </a:solidFill>
                <a:latin typeface="Times New Roman"/>
              </a:rPr>
              <a:t>grasas son eficientemente digeridas y asimiladas, así, la energía requerida para este proceso es poca </a:t>
            </a:r>
            <a:endParaRPr lang="es-ES" dirty="0" smtClean="0">
              <a:solidFill>
                <a:srgbClr val="000000"/>
              </a:solidFill>
              <a:latin typeface="Times New Roman"/>
            </a:endParaRPr>
          </a:p>
          <a:p>
            <a:endParaRPr lang="es-ES" dirty="0">
              <a:solidFill>
                <a:srgbClr val="000000"/>
              </a:solidFill>
              <a:latin typeface="Times New Roman"/>
            </a:endParaRPr>
          </a:p>
          <a:p>
            <a:r>
              <a:rPr lang="es-ES" dirty="0" smtClean="0">
                <a:solidFill>
                  <a:srgbClr val="000000"/>
                </a:solidFill>
                <a:latin typeface="Times New Roman"/>
              </a:rPr>
              <a:t>La </a:t>
            </a:r>
            <a:r>
              <a:rPr lang="es-ES" dirty="0">
                <a:solidFill>
                  <a:srgbClr val="000000"/>
                </a:solidFill>
                <a:latin typeface="Times New Roman"/>
              </a:rPr>
              <a:t>ingesta de grasas no estimula su oxidación, mientras que la ingesta de carbohidratos incrementa la habilidad del cuerpo para usar carbohidratos. </a:t>
            </a:r>
          </a:p>
        </p:txBody>
      </p:sp>
      <p:sp>
        <p:nvSpPr>
          <p:cNvPr id="5" name="4 Marcador de contenido"/>
          <p:cNvSpPr>
            <a:spLocks noGrp="1"/>
          </p:cNvSpPr>
          <p:nvPr>
            <p:ph sz="half" idx="2"/>
          </p:nvPr>
        </p:nvSpPr>
        <p:spPr>
          <a:xfrm>
            <a:off x="4648200" y="1268761"/>
            <a:ext cx="4038600" cy="4857404"/>
          </a:xfrm>
        </p:spPr>
        <p:txBody>
          <a:bodyPr>
            <a:normAutofit fontScale="62500" lnSpcReduction="20000"/>
          </a:bodyPr>
          <a:lstStyle/>
          <a:p>
            <a:r>
              <a:rPr lang="es-ES" dirty="0" smtClean="0">
                <a:solidFill>
                  <a:srgbClr val="000000"/>
                </a:solidFill>
                <a:latin typeface="Times New Roman"/>
              </a:rPr>
              <a:t>Las </a:t>
            </a:r>
            <a:r>
              <a:rPr lang="es-ES" dirty="0">
                <a:solidFill>
                  <a:srgbClr val="000000"/>
                </a:solidFill>
                <a:latin typeface="Times New Roman"/>
              </a:rPr>
              <a:t>proteínas de la dieta incrementan el efecto térmico de la comida. </a:t>
            </a:r>
            <a:endParaRPr lang="es-ES" dirty="0" smtClean="0">
              <a:solidFill>
                <a:srgbClr val="000000"/>
              </a:solidFill>
              <a:latin typeface="Times New Roman"/>
            </a:endParaRPr>
          </a:p>
          <a:p>
            <a:endParaRPr lang="es-ES" dirty="0">
              <a:solidFill>
                <a:srgbClr val="000000"/>
              </a:solidFill>
              <a:latin typeface="Times New Roman"/>
            </a:endParaRPr>
          </a:p>
          <a:p>
            <a:r>
              <a:rPr lang="es-ES" dirty="0" smtClean="0">
                <a:solidFill>
                  <a:srgbClr val="000000"/>
                </a:solidFill>
                <a:latin typeface="Times New Roman"/>
              </a:rPr>
              <a:t>Las </a:t>
            </a:r>
            <a:r>
              <a:rPr lang="es-ES" dirty="0">
                <a:solidFill>
                  <a:srgbClr val="000000"/>
                </a:solidFill>
                <a:latin typeface="Times New Roman"/>
              </a:rPr>
              <a:t>comidas altas en proteínas tienden a incrementar la sensación de llenado. </a:t>
            </a:r>
            <a:endParaRPr lang="es-ES" dirty="0" smtClean="0">
              <a:solidFill>
                <a:srgbClr val="000000"/>
              </a:solidFill>
              <a:latin typeface="Times New Roman"/>
            </a:endParaRPr>
          </a:p>
          <a:p>
            <a:endParaRPr lang="es-ES" dirty="0">
              <a:solidFill>
                <a:srgbClr val="000000"/>
              </a:solidFill>
              <a:latin typeface="Times New Roman"/>
            </a:endParaRPr>
          </a:p>
          <a:p>
            <a:r>
              <a:rPr lang="es-ES" dirty="0" smtClean="0">
                <a:solidFill>
                  <a:srgbClr val="000000"/>
                </a:solidFill>
                <a:latin typeface="Times New Roman"/>
              </a:rPr>
              <a:t>Las </a:t>
            </a:r>
            <a:r>
              <a:rPr lang="es-ES" dirty="0">
                <a:solidFill>
                  <a:srgbClr val="000000"/>
                </a:solidFill>
                <a:latin typeface="Times New Roman"/>
              </a:rPr>
              <a:t>dietas altas en proteínas pueden incrementar la perdida de peso total con relación a las dietas con contenido promedio de proteínas. </a:t>
            </a:r>
            <a:endParaRPr lang="es-ES" dirty="0" smtClean="0">
              <a:solidFill>
                <a:srgbClr val="000000"/>
              </a:solidFill>
              <a:latin typeface="Times New Roman"/>
            </a:endParaRPr>
          </a:p>
          <a:p>
            <a:endParaRPr lang="es-ES" dirty="0">
              <a:solidFill>
                <a:srgbClr val="000000"/>
              </a:solidFill>
              <a:latin typeface="Times New Roman"/>
            </a:endParaRPr>
          </a:p>
          <a:p>
            <a:r>
              <a:rPr lang="es-ES" dirty="0" smtClean="0">
                <a:solidFill>
                  <a:srgbClr val="000000"/>
                </a:solidFill>
                <a:latin typeface="Times New Roman"/>
              </a:rPr>
              <a:t>Las </a:t>
            </a:r>
            <a:r>
              <a:rPr lang="es-ES" dirty="0">
                <a:solidFill>
                  <a:srgbClr val="000000"/>
                </a:solidFill>
                <a:latin typeface="Times New Roman"/>
              </a:rPr>
              <a:t>dietas de alto contenido proteico pueden incrementar la retención de proteínas corporales durante la restricción calórica. </a:t>
            </a:r>
          </a:p>
        </p:txBody>
      </p:sp>
    </p:spTree>
    <p:extLst>
      <p:ext uri="{BB962C8B-B14F-4D97-AF65-F5344CB8AC3E}">
        <p14:creationId xmlns:p14="http://schemas.microsoft.com/office/powerpoint/2010/main" val="4723037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noAutofit/>
          </a:bodyPr>
          <a:lstStyle/>
          <a:p>
            <a:r>
              <a:rPr lang="es-ES" sz="2800" dirty="0">
                <a:solidFill>
                  <a:srgbClr val="000000"/>
                </a:solidFill>
                <a:latin typeface="Times New Roman"/>
              </a:rPr>
              <a:t>PRINCIPIOS PARA LA FORMULACIÓN DE DIETAS HIPO -CALORICAS </a:t>
            </a:r>
            <a:endParaRPr lang="es-ES" sz="2800" dirty="0"/>
          </a:p>
        </p:txBody>
      </p:sp>
      <p:sp>
        <p:nvSpPr>
          <p:cNvPr id="6" name="5 Marcador de contenido"/>
          <p:cNvSpPr>
            <a:spLocks noGrp="1"/>
          </p:cNvSpPr>
          <p:nvPr>
            <p:ph idx="1"/>
          </p:nvPr>
        </p:nvSpPr>
        <p:spPr>
          <a:xfrm>
            <a:off x="457200" y="1484784"/>
            <a:ext cx="8229600" cy="4824535"/>
          </a:xfrm>
        </p:spPr>
        <p:txBody>
          <a:bodyPr>
            <a:normAutofit fontScale="77500" lnSpcReduction="20000"/>
          </a:bodyPr>
          <a:lstStyle/>
          <a:p>
            <a:r>
              <a:rPr lang="es-ES" dirty="0" smtClean="0">
                <a:solidFill>
                  <a:srgbClr val="000000"/>
                </a:solidFill>
                <a:latin typeface="Times New Roman"/>
              </a:rPr>
              <a:t>Balance </a:t>
            </a:r>
            <a:r>
              <a:rPr lang="es-ES" dirty="0">
                <a:solidFill>
                  <a:srgbClr val="000000"/>
                </a:solidFill>
                <a:latin typeface="Times New Roman"/>
              </a:rPr>
              <a:t>Energético: -500 a -1000 Cal /</a:t>
            </a:r>
            <a:r>
              <a:rPr lang="es-ES" dirty="0" smtClean="0">
                <a:solidFill>
                  <a:srgbClr val="000000"/>
                </a:solidFill>
                <a:latin typeface="Times New Roman"/>
              </a:rPr>
              <a:t>día</a:t>
            </a:r>
          </a:p>
          <a:p>
            <a:endParaRPr lang="es-ES" dirty="0">
              <a:solidFill>
                <a:srgbClr val="000000"/>
              </a:solidFill>
              <a:latin typeface="Times New Roman"/>
            </a:endParaRPr>
          </a:p>
          <a:p>
            <a:r>
              <a:rPr lang="es-ES" dirty="0" smtClean="0">
                <a:solidFill>
                  <a:srgbClr val="000000"/>
                </a:solidFill>
                <a:latin typeface="Times New Roman"/>
              </a:rPr>
              <a:t>Aportar </a:t>
            </a:r>
            <a:r>
              <a:rPr lang="es-ES" dirty="0">
                <a:solidFill>
                  <a:srgbClr val="000000"/>
                </a:solidFill>
                <a:latin typeface="Times New Roman"/>
              </a:rPr>
              <a:t>no menos de 75 g proteínas de alto valor biológico</a:t>
            </a:r>
            <a:r>
              <a:rPr lang="es-ES" dirty="0" smtClean="0">
                <a:solidFill>
                  <a:srgbClr val="000000"/>
                </a:solidFill>
                <a:latin typeface="Times New Roman"/>
              </a:rPr>
              <a:t>.</a:t>
            </a:r>
          </a:p>
          <a:p>
            <a:endParaRPr lang="es-ES" dirty="0">
              <a:solidFill>
                <a:srgbClr val="000000"/>
              </a:solidFill>
              <a:latin typeface="Times New Roman"/>
            </a:endParaRPr>
          </a:p>
          <a:p>
            <a:r>
              <a:rPr lang="es-ES" dirty="0" smtClean="0">
                <a:solidFill>
                  <a:srgbClr val="000000"/>
                </a:solidFill>
                <a:latin typeface="Times New Roman"/>
              </a:rPr>
              <a:t>Aporte </a:t>
            </a:r>
            <a:r>
              <a:rPr lang="es-ES" dirty="0">
                <a:solidFill>
                  <a:srgbClr val="000000"/>
                </a:solidFill>
                <a:latin typeface="Times New Roman"/>
              </a:rPr>
              <a:t>adecuado de HC para mantener tono simpático, niveles de T</a:t>
            </a:r>
            <a:r>
              <a:rPr lang="es-ES" sz="2000" dirty="0">
                <a:solidFill>
                  <a:srgbClr val="000000"/>
                </a:solidFill>
                <a:latin typeface="Times New Roman"/>
              </a:rPr>
              <a:t>3</a:t>
            </a:r>
            <a:r>
              <a:rPr lang="es-ES" dirty="0">
                <a:solidFill>
                  <a:srgbClr val="000000"/>
                </a:solidFill>
                <a:latin typeface="Times New Roman"/>
              </a:rPr>
              <a:t>, y minimizar </a:t>
            </a:r>
            <a:r>
              <a:rPr lang="es-ES" dirty="0" smtClean="0">
                <a:solidFill>
                  <a:srgbClr val="000000"/>
                </a:solidFill>
                <a:latin typeface="Times New Roman"/>
              </a:rPr>
              <a:t>cetosis </a:t>
            </a:r>
            <a:r>
              <a:rPr lang="es-ES" dirty="0">
                <a:solidFill>
                  <a:srgbClr val="000000"/>
                </a:solidFill>
                <a:latin typeface="Times New Roman"/>
              </a:rPr>
              <a:t>que puede facilitar fracturas</a:t>
            </a:r>
            <a:r>
              <a:rPr lang="es-ES" dirty="0" smtClean="0">
                <a:solidFill>
                  <a:srgbClr val="000000"/>
                </a:solidFill>
                <a:latin typeface="Times New Roman"/>
              </a:rPr>
              <a:t>.</a:t>
            </a:r>
          </a:p>
          <a:p>
            <a:endParaRPr lang="es-ES" dirty="0">
              <a:solidFill>
                <a:srgbClr val="000000"/>
              </a:solidFill>
              <a:latin typeface="Times New Roman"/>
            </a:endParaRPr>
          </a:p>
          <a:p>
            <a:r>
              <a:rPr lang="es-ES" dirty="0" smtClean="0">
                <a:solidFill>
                  <a:srgbClr val="000000"/>
                </a:solidFill>
                <a:latin typeface="Times New Roman"/>
              </a:rPr>
              <a:t>Aporte </a:t>
            </a:r>
            <a:r>
              <a:rPr lang="es-ES" dirty="0">
                <a:solidFill>
                  <a:srgbClr val="000000"/>
                </a:solidFill>
                <a:latin typeface="Times New Roman"/>
              </a:rPr>
              <a:t>lipídico que asegure no menos de 3g de ácido </a:t>
            </a:r>
            <a:r>
              <a:rPr lang="es-ES" dirty="0" err="1">
                <a:solidFill>
                  <a:srgbClr val="000000"/>
                </a:solidFill>
                <a:latin typeface="Times New Roman"/>
              </a:rPr>
              <a:t>linoleico</a:t>
            </a:r>
            <a:r>
              <a:rPr lang="es-ES" dirty="0" smtClean="0">
                <a:solidFill>
                  <a:srgbClr val="000000"/>
                </a:solidFill>
                <a:latin typeface="Times New Roman"/>
              </a:rPr>
              <a:t>.</a:t>
            </a:r>
          </a:p>
          <a:p>
            <a:endParaRPr lang="es-ES" dirty="0">
              <a:solidFill>
                <a:srgbClr val="000000"/>
              </a:solidFill>
              <a:latin typeface="Times New Roman"/>
            </a:endParaRPr>
          </a:p>
          <a:p>
            <a:r>
              <a:rPr lang="es-ES" dirty="0" smtClean="0">
                <a:solidFill>
                  <a:srgbClr val="000000"/>
                </a:solidFill>
                <a:latin typeface="Times New Roman"/>
              </a:rPr>
              <a:t>Reducir </a:t>
            </a:r>
            <a:r>
              <a:rPr lang="es-ES" dirty="0">
                <a:solidFill>
                  <a:srgbClr val="000000"/>
                </a:solidFill>
                <a:latin typeface="Times New Roman"/>
              </a:rPr>
              <a:t>ingesta de grasa saturada o ácidos grasos </a:t>
            </a:r>
            <a:r>
              <a:rPr lang="es-ES" dirty="0" err="1">
                <a:solidFill>
                  <a:srgbClr val="000000"/>
                </a:solidFill>
                <a:latin typeface="Times New Roman"/>
              </a:rPr>
              <a:t>trans</a:t>
            </a:r>
            <a:r>
              <a:rPr lang="es-ES" dirty="0" smtClean="0">
                <a:solidFill>
                  <a:srgbClr val="000000"/>
                </a:solidFill>
                <a:latin typeface="Times New Roman"/>
              </a:rPr>
              <a:t>.</a:t>
            </a:r>
            <a:endParaRPr lang="es-ES" dirty="0">
              <a:solidFill>
                <a:srgbClr val="000000"/>
              </a:solidFill>
              <a:latin typeface="Times New Roman"/>
            </a:endParaRPr>
          </a:p>
        </p:txBody>
      </p:sp>
    </p:spTree>
    <p:extLst>
      <p:ext uri="{BB962C8B-B14F-4D97-AF65-F5344CB8AC3E}">
        <p14:creationId xmlns:p14="http://schemas.microsoft.com/office/powerpoint/2010/main" val="19030522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2800" dirty="0">
                <a:solidFill>
                  <a:srgbClr val="000000"/>
                </a:solidFill>
                <a:latin typeface="Times New Roman"/>
              </a:rPr>
              <a:t>PRINCIPIOS PARA LA FORMULACIÓN DE DIETAS HIPO –CALORICAS (2)</a:t>
            </a:r>
            <a:endParaRPr lang="es-ES" sz="2800" dirty="0"/>
          </a:p>
        </p:txBody>
      </p:sp>
      <p:sp>
        <p:nvSpPr>
          <p:cNvPr id="3" name="2 Marcador de contenido"/>
          <p:cNvSpPr>
            <a:spLocks noGrp="1"/>
          </p:cNvSpPr>
          <p:nvPr>
            <p:ph idx="1"/>
          </p:nvPr>
        </p:nvSpPr>
        <p:spPr/>
        <p:txBody>
          <a:bodyPr>
            <a:normAutofit/>
          </a:bodyPr>
          <a:lstStyle/>
          <a:p>
            <a:pPr marL="0" indent="0">
              <a:buNone/>
            </a:pPr>
            <a:r>
              <a:rPr lang="es-ES" dirty="0">
                <a:solidFill>
                  <a:srgbClr val="000000"/>
                </a:solidFill>
                <a:latin typeface="Times New Roman"/>
              </a:rPr>
              <a:t>•Recomendar no menos de tres comidas diarias.</a:t>
            </a:r>
          </a:p>
          <a:p>
            <a:pPr marL="0" indent="0">
              <a:buNone/>
            </a:pPr>
            <a:r>
              <a:rPr lang="es-ES" dirty="0">
                <a:solidFill>
                  <a:srgbClr val="000000"/>
                </a:solidFill>
                <a:latin typeface="Times New Roman"/>
              </a:rPr>
              <a:t>•Seleccionar alimentos ricos en fibra, como frutas, verduras, cereales y legumbres.</a:t>
            </a:r>
          </a:p>
          <a:p>
            <a:pPr marL="0" indent="0">
              <a:buNone/>
            </a:pPr>
            <a:r>
              <a:rPr lang="es-ES" dirty="0">
                <a:solidFill>
                  <a:srgbClr val="000000"/>
                </a:solidFill>
                <a:latin typeface="Times New Roman"/>
              </a:rPr>
              <a:t>•Suplementar vitaminas y minerales con dietas &lt; 1200 Cal</a:t>
            </a:r>
          </a:p>
          <a:p>
            <a:pPr marL="0" indent="0">
              <a:buNone/>
            </a:pPr>
            <a:r>
              <a:rPr lang="es-ES" dirty="0">
                <a:solidFill>
                  <a:srgbClr val="000000"/>
                </a:solidFill>
                <a:latin typeface="Times New Roman"/>
              </a:rPr>
              <a:t>•Suspender ingesta de alcohol.</a:t>
            </a:r>
          </a:p>
          <a:p>
            <a:pPr marL="0" indent="0">
              <a:buNone/>
            </a:pPr>
            <a:r>
              <a:rPr lang="es-ES" dirty="0">
                <a:solidFill>
                  <a:srgbClr val="000000"/>
                </a:solidFill>
                <a:latin typeface="Times New Roman"/>
              </a:rPr>
              <a:t>•No dar menos de 1200 Cal/día a las mujeres, y 1500 Cal/día a los hombres.</a:t>
            </a:r>
          </a:p>
          <a:p>
            <a:endParaRPr lang="es-ES" dirty="0"/>
          </a:p>
        </p:txBody>
      </p:sp>
    </p:spTree>
    <p:extLst>
      <p:ext uri="{BB962C8B-B14F-4D97-AF65-F5344CB8AC3E}">
        <p14:creationId xmlns:p14="http://schemas.microsoft.com/office/powerpoint/2010/main" val="178635728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TotalTime>
  <Words>5047</Words>
  <Application>Microsoft Office PowerPoint</Application>
  <PresentationFormat>Presentación en pantalla (4:3)</PresentationFormat>
  <Paragraphs>503</Paragraphs>
  <Slides>67</Slides>
  <Notes>0</Notes>
  <HiddenSlides>0</HiddenSlides>
  <MMClips>0</MMClips>
  <ScaleCrop>false</ScaleCrop>
  <HeadingPairs>
    <vt:vector size="4" baseType="variant">
      <vt:variant>
        <vt:lpstr>Tema</vt:lpstr>
      </vt:variant>
      <vt:variant>
        <vt:i4>1</vt:i4>
      </vt:variant>
      <vt:variant>
        <vt:lpstr>Títulos de diapositiva</vt:lpstr>
      </vt:variant>
      <vt:variant>
        <vt:i4>67</vt:i4>
      </vt:variant>
    </vt:vector>
  </HeadingPairs>
  <TitlesOfParts>
    <vt:vector size="68" baseType="lpstr">
      <vt:lpstr>Tema de Office</vt:lpstr>
      <vt:lpstr>NUTRICIÓN Humana y Deportiva</vt:lpstr>
      <vt:lpstr>Generalidades</vt:lpstr>
      <vt:lpstr>FISIOLOGIA de los Sistemas energéticos.</vt:lpstr>
      <vt:lpstr>Presentación de PowerPoint</vt:lpstr>
      <vt:lpstr>Metabolismo. Vías Anaeróbica y Aeróbica</vt:lpstr>
      <vt:lpstr>Uso de los nutrientes en los diferentes sistemas energéticos.</vt:lpstr>
      <vt:lpstr>Uso de los nutrientes en los diferentes sistemas energéticos.</vt:lpstr>
      <vt:lpstr>Uso de los nutrientes en los diferentes sistemas energéticos.</vt:lpstr>
      <vt:lpstr>Uso de los nutrientes en los diferentes sistemas energéticos.</vt:lpstr>
      <vt:lpstr>Uso de los nutrientes en los diferentes sistemas energéticos.</vt:lpstr>
      <vt:lpstr>NTERCONVERSIÓN de los PRINCIPIOS INMEDIATOS</vt:lpstr>
      <vt:lpstr>Clasificación funcional de los ejercicios.</vt:lpstr>
      <vt:lpstr>Intensidad : parámetro fundamental</vt:lpstr>
      <vt:lpstr>DINAMICA DE LOS NUTRIENTES</vt:lpstr>
      <vt:lpstr>Nutrición : conceptos básicos</vt:lpstr>
      <vt:lpstr>Presentación de PowerPoint</vt:lpstr>
      <vt:lpstr>Tipos de nutrientes</vt:lpstr>
      <vt:lpstr>Nutrientes y alimentos</vt:lpstr>
      <vt:lpstr>Grupos alimentarios</vt:lpstr>
      <vt:lpstr>Hidratos de Carbono</vt:lpstr>
      <vt:lpstr>Presentación de PowerPoint</vt:lpstr>
      <vt:lpstr>Metabolismo de los Carbohidratos</vt:lpstr>
      <vt:lpstr>Tipos de Carbohidratos</vt:lpstr>
      <vt:lpstr>Presentación de PowerPoint</vt:lpstr>
      <vt:lpstr>Impacto de la glucosa en la sangre</vt:lpstr>
      <vt:lpstr>Proteínas</vt:lpstr>
      <vt:lpstr>PROTEÍNAS</vt:lpstr>
      <vt:lpstr>Aminoácidos esenciales y no esenciales</vt:lpstr>
      <vt:lpstr>VB y NPU de las Proteínas</vt:lpstr>
      <vt:lpstr>Contenido proteico de los alimentos</vt:lpstr>
      <vt:lpstr>Presentación de PowerPoint</vt:lpstr>
      <vt:lpstr>Presentación de PowerPoint</vt:lpstr>
      <vt:lpstr>Características básicas</vt:lpstr>
      <vt:lpstr>Clasificación de los lípidos</vt:lpstr>
      <vt:lpstr>Composición en Ácidos Grasos de los alimentos</vt:lpstr>
      <vt:lpstr>Metabolismo de las Grasas</vt:lpstr>
      <vt:lpstr>Ingesta de grasa. Recomendaciones dietéticas</vt:lpstr>
      <vt:lpstr>Vitaminas</vt:lpstr>
      <vt:lpstr>Presentación de PowerPoint</vt:lpstr>
      <vt:lpstr>Presentación de PowerPoint</vt:lpstr>
      <vt:lpstr>Minerales y oligoelementos</vt:lpstr>
      <vt:lpstr>Presentación de PowerPoint</vt:lpstr>
      <vt:lpstr>Agua</vt:lpstr>
      <vt:lpstr>Presentación de PowerPoint</vt:lpstr>
      <vt:lpstr>Presentación de PowerPoint</vt:lpstr>
      <vt:lpstr>Presentación de PowerPoint</vt:lpstr>
      <vt:lpstr>EFECTOS de la DESHIDRATACIÓN durante el EJERCICIO sobre SALUD y RENDIMIENTO </vt:lpstr>
      <vt:lpstr>PAUTAS NUTRICIONALES BASICAS (1)</vt:lpstr>
      <vt:lpstr>Balance calórico</vt:lpstr>
      <vt:lpstr>Dieta completa</vt:lpstr>
      <vt:lpstr>PAUTAS NUTRICIONALES BASICAS (2)</vt:lpstr>
      <vt:lpstr>NUTRICION para el CONTROL del PESO CORPORAL</vt:lpstr>
      <vt:lpstr>Nutrición para el control del peso corporal</vt:lpstr>
      <vt:lpstr>Aumento de peso y masa muscular (1)</vt:lpstr>
      <vt:lpstr>Aumento de peso y masa muscular (2)</vt:lpstr>
      <vt:lpstr>Presentación de PowerPoint</vt:lpstr>
      <vt:lpstr>PRINCIPIOS PARA LA FORMULACIÓN DE DIETAS HIPER -CALORICAS </vt:lpstr>
      <vt:lpstr>PRINCIPIOS PARA LA FORMULACIÓN DE DIETAS HIPER –CALORICAS (2)</vt:lpstr>
      <vt:lpstr>Reducción de peso y pérdida de grasa corporal (1)</vt:lpstr>
      <vt:lpstr>Presentación de PowerPoint</vt:lpstr>
      <vt:lpstr>Reducción de peso y pérdida de grasa corporal (2)</vt:lpstr>
      <vt:lpstr>Dietas altas en CHO impiden la pérdida de peso</vt:lpstr>
      <vt:lpstr>CHO antes del ejercicio NO ayudan a perder peso</vt:lpstr>
      <vt:lpstr>¿¿¿Reducimos la ingesta de Carbohidratos???</vt:lpstr>
      <vt:lpstr>Comparación Grasas y Proteínas</vt:lpstr>
      <vt:lpstr>PRINCIPIOS PARA LA FORMULACIÓN DE DIETAS HIPO -CALORICAS </vt:lpstr>
      <vt:lpstr>PRINCIPIOS PARA LA FORMULACIÓN DE DIETAS HIPO –CALORICAS (2)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NUTRICIÓN Humana y Deportiva</dc:title>
  <dc:creator>Flia Sageras Junior</dc:creator>
  <cp:lastModifiedBy>Flia Sageras Junior</cp:lastModifiedBy>
  <cp:revision>22</cp:revision>
  <dcterms:created xsi:type="dcterms:W3CDTF">2011-08-26T17:00:35Z</dcterms:created>
  <dcterms:modified xsi:type="dcterms:W3CDTF">2011-09-02T19:46:46Z</dcterms:modified>
</cp:coreProperties>
</file>