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187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000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38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2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328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92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8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334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6533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48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6330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F2B60-02A6-441F-BC87-63A78C6CAE33}" type="datetimeFigureOut">
              <a:rPr lang="es-ES" smtClean="0"/>
              <a:t>30/08/2011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C8D48-0F3E-4205-A8CD-952F5F7FCE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66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alemedicalgroup.org/stw/images/126355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litearteydanza.com.ar/apuntes/conceptos-basicos-del-cuerpo-humano/lesiones/29-ruptura-lig-interno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ambon.es/areasterapeuticas/02dolor/WMU_site/IMAGES/TR2FIG7.GI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onamedica.com.ar/categorias/medicinailustrada/ligamentosderodilla/rodilla7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Ligamento Lateral Interno 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r>
              <a:rPr lang="es-ES" dirty="0" smtClean="0"/>
              <a:t>Es una lesión al ligamento de la parte interna de la rodilla, el cual mantiene la tibia (hueso de la espinilla) en su lugar.</a:t>
            </a:r>
            <a:br>
              <a:rPr lang="es-ES" dirty="0" smtClean="0"/>
            </a:br>
            <a:r>
              <a:rPr lang="es-ES" dirty="0" smtClean="0"/>
              <a:t>La lesión tiene </a:t>
            </a:r>
            <a:r>
              <a:rPr lang="es-ES" b="1" dirty="0" smtClean="0"/>
              <a:t>3 grados</a:t>
            </a:r>
            <a:r>
              <a:rPr lang="es-ES" dirty="0" smtClean="0"/>
              <a:t>: Puede tratarse de un esguince, o de una ruptura parcial o completa del ligamento.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28800"/>
            <a:ext cx="3477766" cy="34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357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836503" y="476672"/>
            <a:ext cx="75608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CC0000"/>
                </a:solidFill>
                <a:effectLst/>
              </a:rPr>
              <a:t>Anatomía del LLI 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200" b="1" dirty="0" smtClean="0">
                <a:solidFill>
                  <a:srgbClr val="CC0000"/>
                </a:solidFill>
                <a:effectLst/>
              </a:rPr>
              <a:t/>
            </a:r>
            <a:br>
              <a:rPr lang="es-ES" sz="2200" b="1" dirty="0" smtClean="0">
                <a:solidFill>
                  <a:srgbClr val="CC0000"/>
                </a:solidFill>
                <a:effectLst/>
              </a:rPr>
            </a:br>
            <a:r>
              <a:rPr lang="es-ES" sz="2200" dirty="0" smtClean="0">
                <a:hlinkClick r:id="rId2"/>
              </a:rPr>
              <a:t>El ligamento lateral interno</a:t>
            </a:r>
            <a:r>
              <a:rPr lang="es-ES" sz="2200" dirty="0" smtClean="0"/>
              <a:t> (LLI) va desde la superficie superior interna de la parte superior de la tibia hasta la superficie inferior interna del fémur. Se orienta en dirección posterior a anterior y está tenso cuando la rodilla está extendida.</a:t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400" b="1" dirty="0" smtClean="0">
                <a:solidFill>
                  <a:srgbClr val="CC0000"/>
                </a:solidFill>
                <a:effectLst/>
              </a:rPr>
              <a:t>Funciones del LLI</a:t>
            </a:r>
            <a:br>
              <a:rPr lang="es-ES" sz="2400" b="1" dirty="0" smtClean="0">
                <a:solidFill>
                  <a:srgbClr val="CC0000"/>
                </a:solidFill>
                <a:effectLst/>
              </a:rPr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b="1" dirty="0" smtClean="0"/>
              <a:t>La estabilidad de la rodilla</a:t>
            </a:r>
            <a:r>
              <a:rPr lang="es-ES" sz="2200" dirty="0" smtClean="0"/>
              <a:t> está mantenida por elementos anatómicos pasivos, entre los cuales se encuentran los ligamentos, cuya lesión dará signos de laxitud en distintos planos y consecuentemente inestabilidad articular, y por otra parte elementos anatómicos activos representados fundamentalmente por los músculos. De este hecho cabe comprender que una rodilla puede ser laxa pero estable o, a la inversa, puede ser inestable sin ser laxa.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17782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584" y="197346"/>
            <a:ext cx="75608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/>
              <a:t>SUS FUNCIONES PRINCIPALES SON: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>- Restringir el valgo de rodilla en todos los grados de flexión</a:t>
            </a:r>
            <a:br>
              <a:rPr lang="es-ES" sz="2200" dirty="0" smtClean="0"/>
            </a:br>
            <a:r>
              <a:rPr lang="es-ES" sz="2200" dirty="0" smtClean="0"/>
              <a:t>- Limitar el traslado anterior de la tibia cuando el ligamento cruzado anterior está lesionado.</a:t>
            </a:r>
            <a:br>
              <a:rPr lang="es-ES" sz="2200" dirty="0" smtClean="0"/>
            </a:br>
            <a:r>
              <a:rPr lang="es-ES" sz="2200" dirty="0" smtClean="0"/>
              <a:t>- Restringir la rotación externa de tibia.</a:t>
            </a:r>
            <a:br>
              <a:rPr lang="es-ES" sz="2200" dirty="0" smtClean="0"/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400" b="1" dirty="0" smtClean="0">
                <a:solidFill>
                  <a:srgbClr val="CC0000"/>
                </a:solidFill>
                <a:effectLst/>
              </a:rPr>
              <a:t>Causas</a:t>
            </a:r>
            <a:br>
              <a:rPr lang="es-ES" sz="2400" b="1" dirty="0" smtClean="0">
                <a:solidFill>
                  <a:srgbClr val="CC0000"/>
                </a:solidFill>
                <a:effectLst/>
              </a:rPr>
            </a:b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200" dirty="0" smtClean="0"/>
              <a:t>El LLI es el que proporciona estabilidad a la región interna de la rodilla y suele lesionarse cuando a ésta se le aplica una </a:t>
            </a:r>
            <a:r>
              <a:rPr lang="es-ES" sz="2200" b="1" dirty="0" smtClean="0"/>
              <a:t>tensión excesiva en valgo</a:t>
            </a:r>
            <a:r>
              <a:rPr lang="es-ES" sz="2200" dirty="0" smtClean="0"/>
              <a:t>.</a:t>
            </a:r>
            <a:br>
              <a:rPr lang="es-ES" sz="2200" dirty="0" smtClean="0"/>
            </a:br>
            <a:r>
              <a:rPr lang="es-ES" sz="2200" dirty="0" smtClean="0"/>
              <a:t>El ligamento lateral interno (LLI) generalmente se lesiona por presión o tensión sobre la </a:t>
            </a:r>
            <a:r>
              <a:rPr lang="es-ES" sz="2200" dirty="0" smtClean="0">
                <a:hlinkClick r:id="rId2"/>
              </a:rPr>
              <a:t>parte externa de la rodilla</a:t>
            </a:r>
            <a:r>
              <a:rPr lang="es-ES" sz="2200" dirty="0" smtClean="0"/>
              <a:t> .</a:t>
            </a:r>
            <a:br>
              <a:rPr lang="es-ES" sz="2200" dirty="0" smtClean="0"/>
            </a:br>
            <a:r>
              <a:rPr lang="es-ES" sz="2200" dirty="0" smtClean="0"/>
              <a:t>Un bloqueo a la parte externa de la rodilla durante un juego de fútbol es una forma común para que este ligamento se lesione.</a:t>
            </a:r>
            <a:br>
              <a:rPr lang="es-ES" sz="2200" dirty="0" smtClean="0"/>
            </a:br>
            <a:r>
              <a:rPr lang="es-ES" sz="2200" dirty="0" smtClean="0"/>
              <a:t>A menudo, este ligamento se lesiona al mismo tiempo que se presenta la lesión del ligamento cruzado anterior (LCA).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92765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260648"/>
            <a:ext cx="792088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C0000"/>
                </a:solidFill>
                <a:effectLst/>
              </a:rPr>
              <a:t>Síntomas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 smtClean="0">
                <a:solidFill>
                  <a:srgbClr val="CC0000"/>
                </a:solidFill>
                <a:effectLst/>
              </a:rPr>
              <a:t/>
            </a:r>
            <a:br>
              <a:rPr lang="es-ES" b="1" dirty="0" smtClean="0">
                <a:solidFill>
                  <a:srgbClr val="CC0000"/>
                </a:solidFill>
                <a:effectLst/>
              </a:rPr>
            </a:br>
            <a:r>
              <a:rPr lang="es-ES" dirty="0" smtClean="0"/>
              <a:t>Los síntomas de una ruptura o desagarro en el ligamento lateral interno son: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- Hinchazón de la rodilla</a:t>
            </a:r>
            <a:br>
              <a:rPr lang="es-ES" dirty="0" smtClean="0"/>
            </a:br>
            <a:r>
              <a:rPr lang="es-ES" dirty="0" smtClean="0"/>
              <a:t>- La rodilla se bloquea o se pega con movimiento</a:t>
            </a:r>
            <a:br>
              <a:rPr lang="es-ES" dirty="0" smtClean="0"/>
            </a:br>
            <a:r>
              <a:rPr lang="es-ES" dirty="0" smtClean="0"/>
              <a:t>- Dolor a la presión o sensibilidad a lo largo de la cara interna de la rodilla, más acusado en su inserción en el fémur</a:t>
            </a:r>
            <a:br>
              <a:rPr lang="es-ES" dirty="0" smtClean="0"/>
            </a:br>
            <a:r>
              <a:rPr lang="es-ES" dirty="0" smtClean="0"/>
              <a:t>- La rodilla se afloja o se siente como si se fuera a aflojar cuando está activa o tensionada de cierta manera.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1600" dirty="0" smtClean="0"/>
              <a:t>Las lesiones del LLI </a:t>
            </a:r>
            <a:r>
              <a:rPr lang="es-ES" sz="1600" b="1" dirty="0" smtClean="0"/>
              <a:t>se suelen asociar a una lesión del menisco interno</a:t>
            </a:r>
            <a:r>
              <a:rPr lang="es-ES" sz="1600" dirty="0" smtClean="0"/>
              <a:t>. Inmediatamente después de la lesión, el deportista suele ser aun capaz de andar un poco apoyando la pierna afectada. Normalmente, en el momento de la lesión siente </a:t>
            </a:r>
            <a:r>
              <a:rPr lang="es-ES" sz="1600" b="1" dirty="0" smtClean="0"/>
              <a:t>dolor en la zona interna de la rodilla</a:t>
            </a:r>
            <a:r>
              <a:rPr lang="es-ES" sz="1600" dirty="0" smtClean="0"/>
              <a:t>, y después, </a:t>
            </a:r>
            <a:r>
              <a:rPr lang="es-ES" sz="1600" b="1" dirty="0" smtClean="0"/>
              <a:t>cuando intenta caminar, nota como si la rodilla “se le fuese” o “tambalease”</a:t>
            </a:r>
            <a:r>
              <a:rPr lang="es-ES" sz="1600" dirty="0" smtClean="0"/>
              <a:t>.</a:t>
            </a:r>
            <a:br>
              <a:rPr lang="es-ES" sz="1600" dirty="0" smtClean="0"/>
            </a:br>
            <a:r>
              <a:rPr lang="es-ES" sz="1600" b="1" dirty="0" smtClean="0"/>
              <a:t>La rodilla pierde su forma habitual</a:t>
            </a:r>
            <a:r>
              <a:rPr lang="es-ES" sz="1600" dirty="0" smtClean="0"/>
              <a:t>, y la nota más tirante y engrosada por encima de la rótula. Esto es provocado por la aparición de líquido (líquido sinovial) en el interior de la articulación y suele ocurrir a las horas de la lesión.</a:t>
            </a:r>
            <a:br>
              <a:rPr lang="es-ES" sz="1600" dirty="0" smtClean="0"/>
            </a:br>
            <a:r>
              <a:rPr lang="es-ES" sz="1600" dirty="0" smtClean="0"/>
              <a:t>Otro síntoma posible es el </a:t>
            </a:r>
            <a:r>
              <a:rPr lang="es-ES" sz="1600" b="1" dirty="0" smtClean="0"/>
              <a:t>dolor al aumentar la apertura del lado interno de la rodilla</a:t>
            </a:r>
            <a:r>
              <a:rPr lang="es-ES" sz="1600" dirty="0" smtClean="0"/>
              <a:t>, </a:t>
            </a:r>
            <a:r>
              <a:rPr lang="es-ES" sz="1600" dirty="0" smtClean="0">
                <a:hlinkClick r:id="rId2"/>
              </a:rPr>
              <a:t>forzar el valgo</a:t>
            </a:r>
            <a:r>
              <a:rPr lang="es-ES" sz="1600" dirty="0" smtClean="0"/>
              <a:t>, con nuestras manos, con la rodilla flexionada 30º, y también dolor a la palpación en la zona donde está el ligamento.</a:t>
            </a:r>
            <a:br>
              <a:rPr lang="es-ES" sz="1600" dirty="0" smtClean="0"/>
            </a:br>
            <a:r>
              <a:rPr lang="es-ES" sz="1600" b="1" dirty="0" smtClean="0"/>
              <a:t>Una radiografía</a:t>
            </a:r>
            <a:r>
              <a:rPr lang="es-ES" sz="1600" dirty="0" smtClean="0"/>
              <a:t> descartará posibles lesiones del hueso que hubieran podido producir por arrancamiento.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3276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260648"/>
            <a:ext cx="770485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hlinkClick r:id="rId2"/>
              </a:rPr>
              <a:t>En el desgarro completo del LLI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Puede referir </a:t>
            </a:r>
            <a:r>
              <a:rPr lang="es-ES" b="1" dirty="0" smtClean="0"/>
              <a:t>paradójicamente muy poco dolor al realizar las maniobras</a:t>
            </a:r>
            <a:r>
              <a:rPr lang="es-ES" dirty="0" smtClean="0"/>
              <a:t>, pero al mismo tiempo el especialista observa una importante </a:t>
            </a:r>
            <a:r>
              <a:rPr lang="es-ES" b="1" dirty="0" err="1" smtClean="0"/>
              <a:t>hiperlaxitud</a:t>
            </a:r>
            <a:r>
              <a:rPr lang="es-ES" dirty="0" smtClean="0"/>
              <a:t> en ausencia de un diagnóstico definible. </a:t>
            </a:r>
            <a:r>
              <a:rPr lang="es-ES" b="1" dirty="0" smtClean="0"/>
              <a:t>La tumefacción o el derrame articular</a:t>
            </a:r>
            <a:r>
              <a:rPr lang="es-ES" dirty="0" smtClean="0"/>
              <a:t> suelen aparecer al cabo de varias horas de la lesión. Si el dolor es leve, el desgarro es completo (grado III)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/>
              <a:t>En los desgarros leves, grado I, II</a:t>
            </a:r>
            <a:r>
              <a:rPr lang="es-ES" dirty="0" smtClean="0"/>
              <a:t>, el dolor es fuerte al aplicar una fuerza en valgo sobre la rodilla.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/>
              <a:t>Triada maligna de </a:t>
            </a:r>
            <a:r>
              <a:rPr lang="es-ES" b="1" dirty="0" err="1"/>
              <a:t>O'Donogue</a:t>
            </a:r>
            <a:r>
              <a:rPr lang="es-ES" b="1" dirty="0"/>
              <a:t>:</a:t>
            </a:r>
            <a:r>
              <a:rPr lang="es-ES" dirty="0" smtClean="0"/>
              <a:t> Mecanismo con rodilla en </a:t>
            </a:r>
            <a:r>
              <a:rPr lang="es-ES" dirty="0" err="1" smtClean="0"/>
              <a:t>semiflexión</a:t>
            </a:r>
            <a:r>
              <a:rPr lang="es-ES" dirty="0" smtClean="0"/>
              <a:t>, valgo forzado, y rotación externa de la tibia: puede producir una lesión del L.L.I., ruptura </a:t>
            </a:r>
            <a:r>
              <a:rPr lang="es-ES" dirty="0" err="1" smtClean="0"/>
              <a:t>meniscal</a:t>
            </a:r>
            <a:r>
              <a:rPr lang="es-ES" dirty="0" smtClean="0"/>
              <a:t> interna y ruptura del L.C.A. Este conjunto de lesiones corresponde a la llamada "triada maligna de </a:t>
            </a:r>
            <a:r>
              <a:rPr lang="es-ES" dirty="0" err="1" smtClean="0"/>
              <a:t>O'Donogue</a:t>
            </a:r>
            <a:r>
              <a:rPr lang="es-ES" dirty="0" smtClean="0"/>
              <a:t>".</a:t>
            </a:r>
            <a:r>
              <a:rPr lang="es-ES" b="1" dirty="0" smtClean="0">
                <a:solidFill>
                  <a:srgbClr val="CC0000"/>
                </a:solidFill>
                <a:effectLst/>
              </a:rPr>
              <a:t> </a:t>
            </a:r>
          </a:p>
          <a:p>
            <a:endParaRPr lang="es-ES" b="1" dirty="0" smtClean="0">
              <a:solidFill>
                <a:srgbClr val="CC0000"/>
              </a:solidFill>
              <a:effectLst/>
            </a:endParaRPr>
          </a:p>
          <a:p>
            <a:r>
              <a:rPr lang="es-ES" b="1" dirty="0" smtClean="0">
                <a:solidFill>
                  <a:srgbClr val="CC0000"/>
                </a:solidFill>
                <a:effectLst/>
              </a:rPr>
              <a:t>Diagnóstico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 smtClean="0">
                <a:solidFill>
                  <a:srgbClr val="CC0000"/>
                </a:solidFill>
                <a:effectLst/>
              </a:rPr>
              <a:t/>
            </a:r>
            <a:br>
              <a:rPr lang="es-ES" b="1" dirty="0" smtClean="0">
                <a:solidFill>
                  <a:srgbClr val="CC0000"/>
                </a:solidFill>
                <a:effectLst/>
              </a:rPr>
            </a:br>
            <a:r>
              <a:rPr lang="es-ES" dirty="0" smtClean="0"/>
              <a:t>Además del examen y la historia médica completa, los procedimientos para diagnosticar una lesión de un ligamento de la rodilla pueden incluir los siguientes:</a:t>
            </a:r>
            <a:br>
              <a:rPr lang="es-ES" dirty="0" smtClean="0"/>
            </a:br>
            <a:r>
              <a:rPr lang="es-ES" dirty="0" smtClean="0"/>
              <a:t>Rayos X, Resonancia Magnética, Tomografía computarizada (También llamada escáner CT o CAT.) Artroscopia.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661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64138" y="332656"/>
            <a:ext cx="76328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CC0000"/>
                </a:solidFill>
                <a:effectLst/>
              </a:rPr>
              <a:t>Diagnóstico Diferencial</a:t>
            </a:r>
            <a:r>
              <a:rPr lang="es-ES" sz="2000" b="1" dirty="0" smtClean="0">
                <a:solidFill>
                  <a:srgbClr val="CC0000"/>
                </a:solidFill>
                <a:effectLst/>
              </a:rPr>
              <a:t/>
            </a:r>
            <a:br>
              <a:rPr lang="es-ES" sz="2000" b="1" dirty="0" smtClean="0">
                <a:solidFill>
                  <a:srgbClr val="CC0000"/>
                </a:solidFill>
                <a:effectLst/>
              </a:rPr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b="1" dirty="0" smtClean="0"/>
              <a:t>OJO:</a:t>
            </a:r>
            <a:r>
              <a:rPr lang="es-ES" sz="2000" dirty="0" smtClean="0"/>
              <a:t> </a:t>
            </a:r>
            <a:r>
              <a:rPr lang="es-ES" sz="2000" b="1" i="1" dirty="0" smtClean="0">
                <a:solidFill>
                  <a:srgbClr val="000099"/>
                </a:solidFill>
                <a:effectLst/>
              </a:rPr>
              <a:t>Es posible que ante ausencia de traumatismo exista un dolor en la cara interna de la rodilla, y que exista la tentación de catalogarlo como esguince de ligamento lateral interno de la misma, en este caso las causas suelen ser: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1. </a:t>
            </a:r>
            <a:r>
              <a:rPr lang="es-ES" sz="2000" b="1" dirty="0" smtClean="0"/>
              <a:t>Un iliaco posterior</a:t>
            </a:r>
            <a:r>
              <a:rPr lang="es-ES" sz="2000" dirty="0" smtClean="0"/>
              <a:t> que, por tensión de los </a:t>
            </a:r>
            <a:r>
              <a:rPr lang="es-ES" sz="2000" dirty="0" err="1" smtClean="0"/>
              <a:t>isquiotibiales</a:t>
            </a:r>
            <a:r>
              <a:rPr lang="es-ES" sz="2000" dirty="0" smtClean="0"/>
              <a:t>, puede ocasionar dolor en la cara interna de la rodilla.</a:t>
            </a:r>
            <a:br>
              <a:rPr lang="es-ES" sz="2000" dirty="0" smtClean="0"/>
            </a:br>
            <a:r>
              <a:rPr lang="es-ES" sz="2000" dirty="0" smtClean="0"/>
              <a:t>2. </a:t>
            </a:r>
            <a:r>
              <a:rPr lang="es-ES" sz="2000" b="1" dirty="0" smtClean="0"/>
              <a:t>Una retracción del tensor de la fascia lata</a:t>
            </a:r>
            <a:r>
              <a:rPr lang="es-ES" sz="2000" dirty="0" smtClean="0"/>
              <a:t> ocasiona un posicionamiento de la rodilla en valgo con la consiguiente dolor en cara interna.</a:t>
            </a:r>
            <a:br>
              <a:rPr lang="es-ES" sz="2000" dirty="0" smtClean="0"/>
            </a:br>
            <a:r>
              <a:rPr lang="es-ES" sz="2000" dirty="0" smtClean="0"/>
              <a:t>3. También </a:t>
            </a:r>
            <a:r>
              <a:rPr lang="es-ES" sz="2000" b="1" dirty="0" smtClean="0"/>
              <a:t>patología a nivel de la tercera vértebra lumbar</a:t>
            </a:r>
            <a:r>
              <a:rPr lang="es-ES" sz="2000" dirty="0" smtClean="0"/>
              <a:t> puede dar molestias en la cara interna de la rodilla.</a:t>
            </a:r>
            <a:br>
              <a:rPr lang="es-ES" sz="2000" dirty="0" smtClean="0"/>
            </a:br>
            <a:r>
              <a:rPr lang="es-ES" sz="2000" dirty="0" smtClean="0"/>
              <a:t>4. También un</a:t>
            </a:r>
            <a:r>
              <a:rPr lang="es-ES" sz="2000" b="1" dirty="0" smtClean="0"/>
              <a:t> dolor referido de ovarios o riñón</a:t>
            </a:r>
            <a:r>
              <a:rPr lang="es-ES" sz="2000" dirty="0" smtClean="0"/>
              <a:t> puede dar dolor a nivel de la rodilla.</a:t>
            </a:r>
            <a:br>
              <a:rPr lang="es-ES" sz="2000" dirty="0" smtClean="0"/>
            </a:br>
            <a:r>
              <a:rPr lang="es-ES" sz="2000" dirty="0" smtClean="0"/>
              <a:t>5. La </a:t>
            </a:r>
            <a:r>
              <a:rPr lang="es-ES" sz="2000" b="1" dirty="0" smtClean="0"/>
              <a:t>corrección de una actitud postural</a:t>
            </a:r>
            <a:r>
              <a:rPr lang="es-ES" sz="2000" dirty="0" smtClean="0"/>
              <a:t> de aumento de curvas o disminución de ella que puede provocar un </a:t>
            </a:r>
            <a:r>
              <a:rPr lang="es-ES" sz="2000" dirty="0" err="1" smtClean="0"/>
              <a:t>hiper</a:t>
            </a:r>
            <a:r>
              <a:rPr lang="es-ES" sz="2000" dirty="0" smtClean="0"/>
              <a:t> o hipotonía de determinados grupos musculares.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281097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404664"/>
            <a:ext cx="763284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CC0000"/>
                </a:solidFill>
                <a:effectLst/>
              </a:rPr>
              <a:t>Evolución de la lesión</a:t>
            </a:r>
            <a:r>
              <a:rPr lang="es-ES" sz="2000" b="1" dirty="0" smtClean="0">
                <a:solidFill>
                  <a:srgbClr val="CC0000"/>
                </a:solidFill>
                <a:effectLst/>
              </a:rPr>
              <a:t/>
            </a:r>
            <a:br>
              <a:rPr lang="es-ES" sz="2000" b="1" dirty="0" smtClean="0">
                <a:solidFill>
                  <a:srgbClr val="CC0000"/>
                </a:solidFill>
                <a:effectLst/>
              </a:rPr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Cuando aparece la </a:t>
            </a:r>
            <a:r>
              <a:rPr lang="es-ES" sz="2000" b="1" dirty="0" smtClean="0"/>
              <a:t>cicatriz</a:t>
            </a:r>
            <a:r>
              <a:rPr lang="es-ES" sz="2000" dirty="0" smtClean="0"/>
              <a:t> del tejido lesionado, el tejido resultante se provee de una gran cantidad de </a:t>
            </a:r>
            <a:r>
              <a:rPr lang="es-ES" sz="2000" b="1" dirty="0" smtClean="0"/>
              <a:t>colágeno orientado azarosamente sobre la cicatriz</a:t>
            </a:r>
            <a:r>
              <a:rPr lang="es-ES" sz="2000" dirty="0" smtClean="0"/>
              <a:t>, se produce entonces una reorganización de las fibras de colágeno orientándose según las líneas de tracción y fuerza a las que ese tejido es sometido, produciéndose así una cicatriz más funcional.</a:t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En principio </a:t>
            </a:r>
            <a:r>
              <a:rPr lang="es-ES" sz="2000" b="1" dirty="0" smtClean="0"/>
              <a:t>esta cicatriz es más fuerte que el tejido original</a:t>
            </a:r>
            <a:r>
              <a:rPr lang="es-ES" sz="2000" dirty="0" smtClean="0"/>
              <a:t> aunque luego irá acomodándose a las características funcionales del tejido lesionado.</a:t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Debemos tener presente que el tejido de colágeno es dinámico y esta en constante movimiento produciendo y destruyendo colágeno, es entonces cuando con la intervención adecuada de la </a:t>
            </a:r>
            <a:r>
              <a:rPr lang="es-ES" sz="2000" b="1" dirty="0" smtClean="0"/>
              <a:t>rehabilitación funcional</a:t>
            </a:r>
            <a:r>
              <a:rPr lang="es-ES" sz="2000" dirty="0" smtClean="0"/>
              <a:t> lograremos reorganizar ese tejido inclinando la balanza hacia la destrucción y así </a:t>
            </a:r>
            <a:r>
              <a:rPr lang="es-ES" sz="2000" b="1" dirty="0" smtClean="0"/>
              <a:t>evitar una cicatriz hipertrófica y desorganizada</a:t>
            </a:r>
            <a:r>
              <a:rPr lang="es-ES" sz="2000" dirty="0" smtClean="0"/>
              <a:t> en sus líneas de fuerza que pueda acarrearnos problemas.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98481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548680"/>
            <a:ext cx="7704856" cy="4968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CC0000"/>
                </a:solidFill>
                <a:effectLst/>
              </a:rPr>
              <a:t>Actuación inmediata después de una posible lesión ligamentosa.</a:t>
            </a:r>
            <a:r>
              <a:rPr lang="es-ES" b="1" dirty="0" smtClean="0">
                <a:solidFill>
                  <a:srgbClr val="CC0000"/>
                </a:solidFill>
                <a:effectLst/>
              </a:rPr>
              <a:t/>
            </a:r>
            <a:br>
              <a:rPr lang="es-ES" b="1" dirty="0" smtClean="0">
                <a:solidFill>
                  <a:srgbClr val="CC0000"/>
                </a:solidFill>
                <a:effectLst/>
              </a:rPr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2000" dirty="0" smtClean="0"/>
              <a:t>Nuestra actuación inmediata frente una posible lesión de los ligamentos laterales será:</a:t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- La aplicación de </a:t>
            </a:r>
            <a:r>
              <a:rPr lang="es-ES" sz="2000" b="1" dirty="0" smtClean="0"/>
              <a:t>frío local</a:t>
            </a:r>
            <a:r>
              <a:rPr lang="es-ES" sz="2000" dirty="0" smtClean="0"/>
              <a:t> mediante hielo o bolsas de hielo (15-25 min. aprox.) Durante las primeras 48-72 horas, se recomienda la aplicación de frio local 4-5 o más veces al día para bajar la inflamación. Siempre protegiendo la zona previamente.</a:t>
            </a:r>
            <a:br>
              <a:rPr lang="es-ES" sz="2000" dirty="0" smtClean="0"/>
            </a:br>
            <a:r>
              <a:rPr lang="es-ES" sz="2000" dirty="0" smtClean="0"/>
              <a:t>- La </a:t>
            </a:r>
            <a:r>
              <a:rPr lang="es-ES" sz="2000" b="1" dirty="0" smtClean="0"/>
              <a:t>elevación de la extremidad</a:t>
            </a:r>
            <a:r>
              <a:rPr lang="es-ES" sz="2000" dirty="0" smtClean="0"/>
              <a:t> afectada para facilitar la circulación sanguínea.</a:t>
            </a:r>
            <a:br>
              <a:rPr lang="es-ES" sz="2000" dirty="0" smtClean="0"/>
            </a:br>
            <a:r>
              <a:rPr lang="es-ES" sz="2000" dirty="0" smtClean="0"/>
              <a:t>- Mantener la articulación afectada en </a:t>
            </a:r>
            <a:r>
              <a:rPr lang="es-ES" sz="2000" b="1" dirty="0" smtClean="0"/>
              <a:t>reposo </a:t>
            </a:r>
            <a:r>
              <a:rPr lang="es-ES" sz="2000" dirty="0" smtClean="0"/>
              <a:t>e </a:t>
            </a:r>
            <a:r>
              <a:rPr lang="es-ES" sz="2000" b="1" dirty="0" smtClean="0"/>
              <a:t>inmovilizarla</a:t>
            </a:r>
            <a:r>
              <a:rPr lang="es-ES" sz="2000" dirty="0" smtClean="0"/>
              <a:t> para evitar otras posibles lesiones en la zona, disminuir el dolor.</a:t>
            </a:r>
            <a:br>
              <a:rPr lang="es-ES" sz="2000" dirty="0" smtClean="0"/>
            </a:b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35798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0476" y="188452"/>
            <a:ext cx="7704856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CC0000"/>
                </a:solidFill>
                <a:effectLst/>
              </a:rPr>
              <a:t>Rehabilitación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2000" b="1" dirty="0" smtClean="0"/>
              <a:t>Los objetivos son: Recuperar la movilidad si la hubiera perdido y recuperar el volumen y la potencia muscular.</a:t>
            </a:r>
            <a:br>
              <a:rPr lang="es-ES" sz="2000" b="1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Siempre queda un grado de mayor holgura lateral que el anterior, por lo que se recomienda seguir practicando ejercicios de </a:t>
            </a:r>
            <a:r>
              <a:rPr lang="es-ES" sz="2000" b="1" dirty="0" smtClean="0"/>
              <a:t>potenciación muscular</a:t>
            </a:r>
            <a:r>
              <a:rPr lang="es-ES" sz="2000" dirty="0" smtClean="0"/>
              <a:t> que la compensen. Con estos dos fines, se realizarán:</a:t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- </a:t>
            </a:r>
            <a:r>
              <a:rPr lang="es-ES" sz="2000" b="1" dirty="0" smtClean="0"/>
              <a:t>Movilizaciones </a:t>
            </a:r>
            <a:r>
              <a:rPr lang="es-ES" sz="2000" dirty="0" smtClean="0"/>
              <a:t>activas y pasivas, ayudado por el fisioterapeuta.</a:t>
            </a:r>
            <a:br>
              <a:rPr lang="es-ES" sz="2000" dirty="0" smtClean="0"/>
            </a:br>
            <a:r>
              <a:rPr lang="es-ES" sz="2000" dirty="0" smtClean="0"/>
              <a:t>- </a:t>
            </a:r>
            <a:r>
              <a:rPr lang="es-ES" sz="2000" b="1" dirty="0" smtClean="0"/>
              <a:t>Fricciones</a:t>
            </a:r>
            <a:r>
              <a:rPr lang="es-ES" sz="2000" dirty="0" smtClean="0"/>
              <a:t> en la zona lesionada para favorecer la vascularización y el proceso de rehabilitación.</a:t>
            </a:r>
            <a:br>
              <a:rPr lang="es-ES" sz="2000" dirty="0" smtClean="0"/>
            </a:br>
            <a:r>
              <a:rPr lang="es-ES" sz="2000" dirty="0" smtClean="0"/>
              <a:t>- </a:t>
            </a:r>
            <a:r>
              <a:rPr lang="es-ES" sz="2000" b="1" dirty="0" err="1" smtClean="0"/>
              <a:t>Electroestimulación</a:t>
            </a:r>
            <a:r>
              <a:rPr lang="es-ES" sz="2000" dirty="0" smtClean="0"/>
              <a:t>, tratando de conseguir una potenciación de l musculatura de forma pasiva, sin movimiento articular.</a:t>
            </a:r>
            <a:br>
              <a:rPr lang="es-ES" sz="2000" dirty="0" smtClean="0"/>
            </a:br>
            <a:r>
              <a:rPr lang="es-ES" sz="2000" dirty="0" smtClean="0"/>
              <a:t>- </a:t>
            </a:r>
            <a:r>
              <a:rPr lang="es-ES" sz="2000" b="1" dirty="0" smtClean="0"/>
              <a:t>Pedaleo en bicicleta</a:t>
            </a:r>
            <a:r>
              <a:rPr lang="es-ES" sz="2000" dirty="0" smtClean="0"/>
              <a:t> comenzando por pedaleo libre, sin cargas, y aumentando progresivamente la resistencia.</a:t>
            </a:r>
            <a:br>
              <a:rPr lang="es-ES" sz="2000" dirty="0" smtClean="0"/>
            </a:br>
            <a:r>
              <a:rPr lang="es-ES" sz="2000" dirty="0" smtClean="0"/>
              <a:t>- </a:t>
            </a:r>
            <a:r>
              <a:rPr lang="es-ES" sz="2000" b="1" dirty="0" err="1" smtClean="0"/>
              <a:t>Runing</a:t>
            </a:r>
            <a:r>
              <a:rPr lang="es-ES" sz="2000" b="1" dirty="0" smtClean="0"/>
              <a:t>-pool</a:t>
            </a:r>
            <a:r>
              <a:rPr lang="es-ES" sz="2000" dirty="0" smtClean="0"/>
              <a:t>. Ejercicios destinados a la recuperación realizados dentro del agua. Las condiciones de flotabilidad favorecen la recuperación de la movilidad articular perdida. Por otra parte, la resistencia del agua obliga a realizar un mayor trabajo muscular.</a:t>
            </a:r>
            <a:br>
              <a:rPr lang="es-ES" sz="2000" dirty="0" smtClean="0"/>
            </a:br>
            <a:r>
              <a:rPr lang="es-ES" sz="2000" dirty="0" smtClean="0"/>
              <a:t>- </a:t>
            </a:r>
            <a:r>
              <a:rPr lang="es-ES" sz="2000" b="1" dirty="0" smtClean="0"/>
              <a:t>Carrera continua</a:t>
            </a:r>
            <a:r>
              <a:rPr lang="es-ES" sz="2000" dirty="0" smtClean="0"/>
              <a:t> cuando la recuperación está más avanzada.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562486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404664"/>
            <a:ext cx="763284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CC0000"/>
                </a:solidFill>
                <a:effectLst/>
              </a:rPr>
              <a:t>Tratamiento quirúrgico.</a:t>
            </a:r>
            <a:r>
              <a:rPr lang="es-ES" b="1" dirty="0" smtClean="0">
                <a:solidFill>
                  <a:srgbClr val="CC0000"/>
                </a:solidFill>
                <a:effectLst/>
              </a:rPr>
              <a:t/>
            </a:r>
            <a:br>
              <a:rPr lang="es-ES" b="1" dirty="0" smtClean="0">
                <a:solidFill>
                  <a:srgbClr val="CC0000"/>
                </a:solidFill>
                <a:effectLst/>
              </a:rPr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2000" b="1" dirty="0" smtClean="0"/>
              <a:t>En el caso de las roturas de los ligamentos laterales</a:t>
            </a:r>
            <a:r>
              <a:rPr lang="es-ES" sz="2000" dirty="0" smtClean="0"/>
              <a:t>, se ha discutido mucho sobre la conveniencia del tratamiento quirúrgico. El criterio más acertado actualmente es procurar el tratamiento conservador salvo que la inestabilidad sea extrema o e compruebe que el arrancamiento de las inserciones, sean proximales o distales, ya que el arrancamiento de la inserción debe ser reparado quirúrgicamente, procurando un buen anclaje.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928588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65</Words>
  <Application>Microsoft Office PowerPoint</Application>
  <PresentationFormat>Presentación en pantalla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Ligamento Lateral Interno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Ligamento Lateral Interno</dc:title>
  <dc:creator>Flia Sageras Junior</dc:creator>
  <cp:lastModifiedBy>Flia Sageras Junior</cp:lastModifiedBy>
  <cp:revision>4</cp:revision>
  <dcterms:created xsi:type="dcterms:W3CDTF">2011-08-30T18:11:54Z</dcterms:created>
  <dcterms:modified xsi:type="dcterms:W3CDTF">2011-08-30T18:36:00Z</dcterms:modified>
</cp:coreProperties>
</file>