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1510668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1100701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746503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1975933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552248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876281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889259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2146666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3205326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2713993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E23D8-1A9D-4B40-AD1C-F2165627D60D}" type="datetimeFigureOut">
              <a:rPr lang="es-ES" smtClean="0"/>
              <a:t>30/08/2011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A501702-8944-49D5-B132-869C3789412E}" type="slidenum">
              <a:rPr lang="es-ES" smtClean="0"/>
              <a:t>‹Nº›</a:t>
            </a:fld>
            <a:endParaRPr lang="es-ES"/>
          </a:p>
        </p:txBody>
      </p:sp>
    </p:spTree>
    <p:extLst>
      <p:ext uri="{BB962C8B-B14F-4D97-AF65-F5344CB8AC3E}">
        <p14:creationId xmlns:p14="http://schemas.microsoft.com/office/powerpoint/2010/main" val="1668136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0E23D8-1A9D-4B40-AD1C-F2165627D60D}" type="datetimeFigureOut">
              <a:rPr lang="es-ES" smtClean="0"/>
              <a:t>30/08/2011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501702-8944-49D5-B132-869C3789412E}" type="slidenum">
              <a:rPr lang="es-ES" smtClean="0"/>
              <a:t>‹Nº›</a:t>
            </a:fld>
            <a:endParaRPr lang="es-ES"/>
          </a:p>
        </p:txBody>
      </p:sp>
    </p:spTree>
    <p:extLst>
      <p:ext uri="{BB962C8B-B14F-4D97-AF65-F5344CB8AC3E}">
        <p14:creationId xmlns:p14="http://schemas.microsoft.com/office/powerpoint/2010/main" val="1167371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elblogdepacogilo.blogspot.com/2009/01/hombro-doloroso.html"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ski-injury.com/uploads/fck/image/Shoulder%20page/ShoulderExtRotLabelled.jpg" TargetMode="External"/><Relationship Id="rId2" Type="http://schemas.openxmlformats.org/officeDocument/2006/relationships/hyperlink" Target="http://www.ortho-md.com/images/SHOULDER1.jpg" TargetMode="External"/><Relationship Id="rId1" Type="http://schemas.openxmlformats.org/officeDocument/2006/relationships/slideLayout" Target="../slideLayouts/slideLayout7.xml"/><Relationship Id="rId6" Type="http://schemas.openxmlformats.org/officeDocument/2006/relationships/hyperlink" Target="http://www.zonamedica.com.ar/categorias/medicinailustrada/hombroycodo/images/hdoloroso.jpg" TargetMode="External"/><Relationship Id="rId5" Type="http://schemas.openxmlformats.org/officeDocument/2006/relationships/hyperlink" Target="http://www.zonamedica.com.ar/categorias/medicinailustrada/hombroycodo/images/sindrome.jpg" TargetMode="External"/><Relationship Id="rId4" Type="http://schemas.openxmlformats.org/officeDocument/2006/relationships/hyperlink" Target="http://www.tmfhs.org/images/shoulder_dia.jp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round-earth.com/images/Supraspinatus-Pain.jpg" TargetMode="External"/><Relationship Id="rId2" Type="http://schemas.openxmlformats.org/officeDocument/2006/relationships/hyperlink" Target="http://www.nlm.nih.gov/medlineplus/spanish/ency/images/ency/fullsize/8811.jp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eorthopod.com/images/ContentImages/shoulder/shoulder_rotator_cuff/shoulder_rotator_cuff_treatment01.jpg" TargetMode="External"/><Relationship Id="rId2" Type="http://schemas.openxmlformats.org/officeDocument/2006/relationships/hyperlink" Target="http://www.eorthopod.com/images/ContentImages/shoulder/shoulder_calcific_tendonitis/shoulder_calcific_anatomy01.jpg"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med.umich.edu/1libr/sma/sma_sshoubur_art.htm" TargetMode="External"/><Relationship Id="rId2" Type="http://schemas.openxmlformats.org/officeDocument/2006/relationships/hyperlink" Target="http://newsletter.tristatehand.com/images/d604d39f29b8d6f77bbf59b3840203e7.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www.zonamedica.com.ar/atlasosteoarticular/hombrodoloroso/pag7.17/hombrocongelado.jp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www.nlm.nih.gov/medlineplus/spanish/tutorials/rotatorcuffinjuriesspanish/htm/index.ht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www.ortho-md.com/images/SHOULDER2.jpg" TargetMode="External"/><Relationship Id="rId3" Type="http://schemas.openxmlformats.org/officeDocument/2006/relationships/hyperlink" Target="http://www.eorthopod.com/images/ContentImages/shoulder/shoulder_calcific_tendonitis/shoulder_calcific_anatomy02a.jpg" TargetMode="External"/><Relationship Id="rId7" Type="http://schemas.openxmlformats.org/officeDocument/2006/relationships/hyperlink" Target="http://www.eorthopod.com/images/ContentImages/shoulder/shoulder_impingement/shoulder_impingement_intro01.jpg" TargetMode="External"/><Relationship Id="rId12" Type="http://schemas.openxmlformats.org/officeDocument/2006/relationships/hyperlink" Target="http://www.eorthopod.com/images/ContentImages/shoulder/shoulder_impingement/shoulder_impingement_causes01.jpg" TargetMode="External"/><Relationship Id="rId2" Type="http://schemas.openxmlformats.org/officeDocument/2006/relationships/hyperlink" Target="http://www.eorthopod.com/images/ContentImages/shoulder/shoulder_calcific_tendonitis/shoulder_calcific_intro01.jpg" TargetMode="External"/><Relationship Id="rId1" Type="http://schemas.openxmlformats.org/officeDocument/2006/relationships/slideLayout" Target="../slideLayouts/slideLayout7.xml"/><Relationship Id="rId6" Type="http://schemas.openxmlformats.org/officeDocument/2006/relationships/hyperlink" Target="http://www.fisterra.com/material/tecnicas/infiltracio/hombro.htm" TargetMode="External"/><Relationship Id="rId11" Type="http://schemas.openxmlformats.org/officeDocument/2006/relationships/hyperlink" Target="http://www.eorthopod.com/images/ContentImages/shoulder/shoulder_impingement/shoulder_impingement_anat04.jpg" TargetMode="External"/><Relationship Id="rId5" Type="http://schemas.openxmlformats.org/officeDocument/2006/relationships/hyperlink" Target="http://www.eorthopod.com/images/ContentImages/shoulder/shoulder_calcific_tendonitis/shoulder_calcific_surgery02.jpg" TargetMode="External"/><Relationship Id="rId10" Type="http://schemas.openxmlformats.org/officeDocument/2006/relationships/hyperlink" Target="http://www.eorthopod.com/images/ContentImages/shoulder/shoulder_impingement/shoulder_impingement_anat03.jpg" TargetMode="External"/><Relationship Id="rId4" Type="http://schemas.openxmlformats.org/officeDocument/2006/relationships/hyperlink" Target="http://www.eorthopod.com/images/ContentImages/shoulder/shoulder_calcific_tendonitis/shoulder_calcific_surgery01.jpg" TargetMode="External"/><Relationship Id="rId9" Type="http://schemas.openxmlformats.org/officeDocument/2006/relationships/hyperlink" Target="http://www.nlm.nih.gov/medlineplus/spanish/ency/images/ency/fullsize/19614.jp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eorthopod.com/images/ContentImages/shoulder/shoulder_acromioclavicular_arthrosis/shoulder_acromioclavicular_arthrosis_intro01.jpg" TargetMode="External"/><Relationship Id="rId2" Type="http://schemas.openxmlformats.org/officeDocument/2006/relationships/hyperlink" Target="http://www.eorthopod.com/images/ContentImages/shoulder/shoulder_acromioclavicular_arthrosis/shoulder_acromionclavicular_arthrosis_anat02.jpg" TargetMode="External"/><Relationship Id="rId1" Type="http://schemas.openxmlformats.org/officeDocument/2006/relationships/slideLayout" Target="../slideLayouts/slideLayout7.xml"/><Relationship Id="rId6" Type="http://schemas.openxmlformats.org/officeDocument/2006/relationships/hyperlink" Target="http://familydoctor.org/online/famdoces/home/healthy/physical/injuries/265.html" TargetMode="External"/><Relationship Id="rId5" Type="http://schemas.openxmlformats.org/officeDocument/2006/relationships/hyperlink" Target="http://www.med.umich.edu/1libr/sma/xfrozsho.gif" TargetMode="External"/><Relationship Id="rId4" Type="http://schemas.openxmlformats.org/officeDocument/2006/relationships/hyperlink" Target="http://www.so.com.au/Patient_information/conditions/shoulder/impsyn/rehab_after_cuff.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a:hlinkClick r:id="rId2"/>
              </a:rPr>
              <a:t>Hombro </a:t>
            </a:r>
            <a:r>
              <a:rPr lang="es-ES" b="1" dirty="0" smtClean="0">
                <a:hlinkClick r:id="rId2"/>
              </a:rPr>
              <a:t>doloroso</a:t>
            </a:r>
            <a:endParaRPr lang="es-ES" dirty="0"/>
          </a:p>
        </p:txBody>
      </p:sp>
      <p:sp>
        <p:nvSpPr>
          <p:cNvPr id="3" name="2 Marcador de contenido"/>
          <p:cNvSpPr>
            <a:spLocks noGrp="1"/>
          </p:cNvSpPr>
          <p:nvPr>
            <p:ph idx="1"/>
          </p:nvPr>
        </p:nvSpPr>
        <p:spPr>
          <a:xfrm>
            <a:off x="683568" y="1476287"/>
            <a:ext cx="4680520" cy="4833033"/>
          </a:xfrm>
        </p:spPr>
        <p:txBody>
          <a:bodyPr>
            <a:normAutofit fontScale="70000" lnSpcReduction="20000"/>
          </a:bodyPr>
          <a:lstStyle/>
          <a:p>
            <a:pPr marL="0" indent="0">
              <a:buNone/>
            </a:pPr>
            <a:r>
              <a:rPr lang="es-ES" dirty="0"/>
              <a:t>El hombro está formado por 5 articulaciones: 3 verdaderas y 2 falsas o fisiológicas. </a:t>
            </a:r>
            <a:r>
              <a:rPr lang="es-ES" b="1" dirty="0"/>
              <a:t>Las verdaderas</a:t>
            </a:r>
            <a:r>
              <a:rPr lang="es-ES" dirty="0"/>
              <a:t> son articulaciones propiamente tal y son: la </a:t>
            </a:r>
            <a:r>
              <a:rPr lang="es-ES" dirty="0" err="1"/>
              <a:t>Glenohumeral</a:t>
            </a:r>
            <a:r>
              <a:rPr lang="es-ES" dirty="0"/>
              <a:t>, </a:t>
            </a:r>
            <a:r>
              <a:rPr lang="es-ES" dirty="0" err="1"/>
              <a:t>Acromioclavicular</a:t>
            </a:r>
            <a:r>
              <a:rPr lang="es-ES" dirty="0"/>
              <a:t> y </a:t>
            </a:r>
            <a:r>
              <a:rPr lang="es-ES" dirty="0" err="1"/>
              <a:t>Esternoclavicular</a:t>
            </a:r>
            <a:r>
              <a:rPr lang="es-ES" dirty="0"/>
              <a:t>; </a:t>
            </a:r>
            <a:r>
              <a:rPr lang="es-ES" b="1" dirty="0"/>
              <a:t>las falsas</a:t>
            </a:r>
            <a:r>
              <a:rPr lang="es-ES" dirty="0"/>
              <a:t> son fisiológicas, y ayudan al ritmo </a:t>
            </a:r>
            <a:r>
              <a:rPr lang="es-ES" dirty="0" err="1"/>
              <a:t>escápulo</a:t>
            </a:r>
            <a:r>
              <a:rPr lang="es-ES" dirty="0"/>
              <a:t>-humeral, son: </a:t>
            </a:r>
            <a:r>
              <a:rPr lang="es-ES" dirty="0" err="1"/>
              <a:t>escapulotorácica</a:t>
            </a:r>
            <a:r>
              <a:rPr lang="es-ES" dirty="0"/>
              <a:t> (</a:t>
            </a:r>
            <a:r>
              <a:rPr lang="es-ES" dirty="0" err="1"/>
              <a:t>sisarcosis</a:t>
            </a:r>
            <a:r>
              <a:rPr lang="es-ES" dirty="0"/>
              <a:t>) y articulación funcional </a:t>
            </a:r>
            <a:r>
              <a:rPr lang="es-ES" dirty="0" err="1"/>
              <a:t>subdeltoidea</a:t>
            </a:r>
            <a:r>
              <a:rPr lang="es-ES" dirty="0"/>
              <a:t>.</a:t>
            </a:r>
            <a:br>
              <a:rPr lang="es-ES" dirty="0"/>
            </a:br>
            <a:r>
              <a:rPr lang="es-ES" dirty="0"/>
              <a:t/>
            </a:r>
            <a:br>
              <a:rPr lang="es-ES" dirty="0"/>
            </a:br>
            <a:r>
              <a:rPr lang="es-ES" dirty="0"/>
              <a:t>Dos de estas articulaciones posibilitan el movimiento del hombro. </a:t>
            </a:r>
            <a:r>
              <a:rPr lang="es-ES" b="1" i="1" dirty="0"/>
              <a:t>La articulación </a:t>
            </a:r>
            <a:r>
              <a:rPr lang="es-ES" b="1" i="1" dirty="0" err="1"/>
              <a:t>acromioclavicular</a:t>
            </a:r>
            <a:r>
              <a:rPr lang="es-ES" b="1" i="1" dirty="0"/>
              <a:t> (AC)</a:t>
            </a:r>
            <a:r>
              <a:rPr lang="es-ES" dirty="0"/>
              <a:t>, está situada entre el acromio (parte de la escápula que forma el punto más alto del hombro) y la clavícula.</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757" y="2348880"/>
            <a:ext cx="3264363"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1437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55576" y="466794"/>
            <a:ext cx="7632848" cy="5909310"/>
          </a:xfrm>
          <a:prstGeom prst="rect">
            <a:avLst/>
          </a:prstGeom>
        </p:spPr>
        <p:txBody>
          <a:bodyPr wrap="square">
            <a:spAutoFit/>
          </a:bodyPr>
          <a:lstStyle/>
          <a:p>
            <a:r>
              <a:rPr lang="es-ES" b="1" i="1" dirty="0" smtClean="0"/>
              <a:t>La articulación </a:t>
            </a:r>
            <a:r>
              <a:rPr lang="es-ES" b="1" i="1" dirty="0" err="1" smtClean="0"/>
              <a:t>glenohumeral</a:t>
            </a:r>
            <a:r>
              <a:rPr lang="es-ES" dirty="0" smtClean="0"/>
              <a:t>, normalmente llamada </a:t>
            </a:r>
            <a:r>
              <a:rPr lang="es-ES" b="1" dirty="0" smtClean="0"/>
              <a:t>“articulación del hombro”</a:t>
            </a:r>
            <a:r>
              <a:rPr lang="es-ES" dirty="0" smtClean="0"/>
              <a:t> tiene forma de “cabeza” y “casquete” para permitir al hombro la rotación y el movimiento en todas direcciones separándolo del cuerpo. (Esta “cabeza” es la parte superior redondeada del húmero; el “casquete” o </a:t>
            </a:r>
            <a:r>
              <a:rPr lang="es-ES" dirty="0" err="1" smtClean="0"/>
              <a:t>glenoide</a:t>
            </a:r>
            <a:r>
              <a:rPr lang="es-ES" dirty="0" smtClean="0"/>
              <a:t>, es la parte en forma de disco del borde externo de la escápula en la cual encaja la cabeza). El movimiento del brazo es además facilitado por la capacidad de la escápula para deslizarse tanto vertical como lateralmente a lo largo de la caja torácica. La cápsula es una envoltura de tejido blando que circunda la articulación </a:t>
            </a:r>
            <a:r>
              <a:rPr lang="es-ES" dirty="0" err="1" smtClean="0"/>
              <a:t>glenohumeral</a:t>
            </a:r>
            <a:r>
              <a:rPr lang="es-ES" dirty="0" smtClean="0"/>
              <a:t> y está revestida por una delgada y fina membrana sinovial.</a:t>
            </a:r>
            <a:br>
              <a:rPr lang="es-ES" dirty="0" smtClean="0"/>
            </a:br>
            <a:r>
              <a:rPr lang="es-ES" dirty="0" smtClean="0"/>
              <a:t/>
            </a:r>
            <a:br>
              <a:rPr lang="es-ES" dirty="0" smtClean="0"/>
            </a:br>
            <a:r>
              <a:rPr lang="es-ES" dirty="0" smtClean="0"/>
              <a:t>Estos huesos se mantienen en su sitio debido a la intervención de músculos, tendones y ligamentos. Los tendones son fuertes cordones de tejido que unen los músculos del hombro al hueso y ayudan en su movilidad. Los ligamentos unen un hueso con otro, proporcionando estabilidad.</a:t>
            </a:r>
          </a:p>
          <a:p>
            <a:endParaRPr lang="es-ES" dirty="0" smtClean="0"/>
          </a:p>
          <a:p>
            <a:r>
              <a:rPr lang="es-ES" b="1" dirty="0" smtClean="0"/>
              <a:t>El manguito rotador</a:t>
            </a:r>
            <a:r>
              <a:rPr lang="es-ES" dirty="0" smtClean="0"/>
              <a:t> es una estructura de tendones que, asociada a los músculos, mantiene la cabeza del húmero dentro del disco </a:t>
            </a:r>
            <a:r>
              <a:rPr lang="es-ES" dirty="0" err="1" smtClean="0"/>
              <a:t>glenoidal</a:t>
            </a:r>
            <a:r>
              <a:rPr lang="es-ES" dirty="0" smtClean="0"/>
              <a:t>, proporcionando movilidad y fuerza a la articulación.</a:t>
            </a:r>
            <a:br>
              <a:rPr lang="es-ES" dirty="0" smtClean="0"/>
            </a:br>
            <a:r>
              <a:rPr lang="es-ES" dirty="0" smtClean="0"/>
              <a:t>Dos estructuras transparentes en forma de saco llamadas bolsas permiten el deslizamiento suave de huesos, músculos y tendones, al mismo tiempo que amortiguan y protegen el manguito rotador del arco óseo del acromio.</a:t>
            </a:r>
            <a:endParaRPr lang="es-ES" dirty="0"/>
          </a:p>
        </p:txBody>
      </p:sp>
    </p:spTree>
    <p:extLst>
      <p:ext uri="{BB962C8B-B14F-4D97-AF65-F5344CB8AC3E}">
        <p14:creationId xmlns:p14="http://schemas.microsoft.com/office/powerpoint/2010/main" val="799106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05819"/>
            <a:ext cx="7632848" cy="5016758"/>
          </a:xfrm>
          <a:prstGeom prst="rect">
            <a:avLst/>
          </a:prstGeom>
        </p:spPr>
        <p:txBody>
          <a:bodyPr wrap="square">
            <a:spAutoFit/>
          </a:bodyPr>
          <a:lstStyle/>
          <a:p>
            <a:r>
              <a:rPr lang="es-ES" sz="2000" dirty="0" smtClean="0"/>
              <a:t>Se puede ver </a:t>
            </a:r>
            <a:r>
              <a:rPr lang="es-ES" sz="2000" dirty="0" smtClean="0">
                <a:hlinkClick r:id="rId2"/>
              </a:rPr>
              <a:t>en ésta </a:t>
            </a:r>
            <a:r>
              <a:rPr lang="es-ES" sz="2000" dirty="0" smtClean="0"/>
              <a:t>imagen, todo el conglomerado de estructuras del </a:t>
            </a:r>
            <a:r>
              <a:rPr lang="es-ES" sz="2000" dirty="0" err="1" smtClean="0"/>
              <a:t>hombro.La</a:t>
            </a:r>
            <a:r>
              <a:rPr lang="es-ES" sz="2000" dirty="0" smtClean="0"/>
              <a:t> interpretación radiográfica, sería </a:t>
            </a:r>
            <a:r>
              <a:rPr lang="es-ES" sz="2000" dirty="0" smtClean="0">
                <a:hlinkClick r:id="rId3"/>
              </a:rPr>
              <a:t>ésta </a:t>
            </a:r>
            <a:r>
              <a:rPr lang="es-ES" sz="2000" dirty="0" smtClean="0"/>
              <a:t/>
            </a:r>
            <a:br>
              <a:rPr lang="es-ES" sz="2000" dirty="0" smtClean="0"/>
            </a:br>
            <a:r>
              <a:rPr lang="es-ES" sz="2000" dirty="0" smtClean="0"/>
              <a:t>En </a:t>
            </a:r>
            <a:r>
              <a:rPr lang="es-ES" sz="2000" dirty="0" smtClean="0">
                <a:hlinkClick r:id="rId4"/>
              </a:rPr>
              <a:t>esta imagen</a:t>
            </a:r>
            <a:r>
              <a:rPr lang="es-ES" sz="2000" dirty="0" smtClean="0"/>
              <a:t>, se diferencia claramente lo que son tendones de los rotadores de lo que es la bolsa sinovial.</a:t>
            </a:r>
            <a:br>
              <a:rPr lang="es-ES" sz="2000" dirty="0" smtClean="0"/>
            </a:br>
            <a:r>
              <a:rPr lang="es-ES" sz="2000" dirty="0" smtClean="0"/>
              <a:t>Como puedes ver en </a:t>
            </a:r>
            <a:r>
              <a:rPr lang="es-ES" sz="2000" dirty="0" smtClean="0">
                <a:hlinkClick r:id="rId5"/>
              </a:rPr>
              <a:t>ésta imagen</a:t>
            </a:r>
            <a:r>
              <a:rPr lang="es-ES" sz="2000" dirty="0" smtClean="0"/>
              <a:t>, se produce cuando, al abducir (separar) el brazo a 90º, la porción </a:t>
            </a:r>
            <a:r>
              <a:rPr lang="es-ES" sz="2000" dirty="0" err="1" smtClean="0"/>
              <a:t>tuberositaria</a:t>
            </a:r>
            <a:r>
              <a:rPr lang="es-ES" sz="2000" dirty="0" smtClean="0"/>
              <a:t> del húmero comprime el manguito rotador contra el acromion, provocando un agudo dolor y limitación de los movimientos.</a:t>
            </a:r>
            <a:br>
              <a:rPr lang="es-ES" sz="2000" dirty="0" smtClean="0"/>
            </a:br>
            <a:r>
              <a:rPr lang="es-ES" sz="2000" dirty="0" smtClean="0"/>
              <a:t/>
            </a:r>
            <a:br>
              <a:rPr lang="es-ES" sz="2000" dirty="0" smtClean="0"/>
            </a:br>
            <a:r>
              <a:rPr lang="es-ES" sz="2000" dirty="0" smtClean="0"/>
              <a:t>Las afecciones de tipo degenerativo o inflamatorio de codo y muñeca son más bien raras. Pero son frecuentes a nivel de hombro, una articulación que permite una gran movilidad en todos los sentidos, con poco contacto entre las superficies articulares pero bien reforzada con una cápsula que la amortaja, y con gran profusión de músculos y tendones que la envuelven y que al tiempo que movilizan el brazo y antebrazo la refuerzan y protegen. Lo puedes ver </a:t>
            </a:r>
            <a:r>
              <a:rPr lang="es-ES" sz="2000" dirty="0" smtClean="0">
                <a:hlinkClick r:id="rId6"/>
              </a:rPr>
              <a:t>aquí</a:t>
            </a:r>
            <a:endParaRPr lang="es-ES" sz="2000" dirty="0"/>
          </a:p>
        </p:txBody>
      </p:sp>
    </p:spTree>
    <p:extLst>
      <p:ext uri="{BB962C8B-B14F-4D97-AF65-F5344CB8AC3E}">
        <p14:creationId xmlns:p14="http://schemas.microsoft.com/office/powerpoint/2010/main" val="4285419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16853"/>
            <a:ext cx="7632848" cy="5355312"/>
          </a:xfrm>
          <a:prstGeom prst="rect">
            <a:avLst/>
          </a:prstGeom>
        </p:spPr>
        <p:txBody>
          <a:bodyPr wrap="square">
            <a:spAutoFit/>
          </a:bodyPr>
          <a:lstStyle/>
          <a:p>
            <a:r>
              <a:rPr lang="es-ES" dirty="0" smtClean="0"/>
              <a:t/>
            </a:r>
            <a:br>
              <a:rPr lang="es-ES" dirty="0" smtClean="0"/>
            </a:br>
            <a:r>
              <a:rPr lang="es-ES" sz="2400" b="1" dirty="0" smtClean="0">
                <a:solidFill>
                  <a:srgbClr val="000099"/>
                </a:solidFill>
                <a:effectLst/>
                <a:hlinkClick r:id="rId2"/>
              </a:rPr>
              <a:t>Síntomas del hombro doloroso</a:t>
            </a:r>
            <a:r>
              <a:rPr lang="es-ES" dirty="0" smtClean="0"/>
              <a:t/>
            </a:r>
            <a:br>
              <a:rPr lang="es-ES" dirty="0" smtClean="0"/>
            </a:br>
            <a:r>
              <a:rPr lang="es-ES" sz="2000" dirty="0" smtClean="0"/>
              <a:t/>
            </a:r>
            <a:br>
              <a:rPr lang="es-ES" sz="2000" dirty="0" smtClean="0"/>
            </a:br>
            <a:r>
              <a:rPr lang="es-ES" sz="2000" dirty="0" smtClean="0"/>
              <a:t>Es un cuadro clínico caracterizado por dolor y limitación, más o menos acusada, de la movilidad del hombro. Se trata de un problema que cada día motiva más consultas: afecta hoy a entre un 4% y un 7% de la población, siendo más frecuente en los hombres. Su comienzo suele ser insidioso y lento: </a:t>
            </a:r>
            <a:r>
              <a:rPr lang="es-ES" sz="2000" dirty="0" smtClean="0">
                <a:hlinkClick r:id="rId3"/>
              </a:rPr>
              <a:t>el dolor</a:t>
            </a:r>
            <a:r>
              <a:rPr lang="es-ES" sz="2000" dirty="0" smtClean="0"/>
              <a:t> surge tras algunos movimientos concretos o bien por la noche. Las molestias iniciales pueden ser tan leves que no se les conceda mayor importancia, hasta que un día el dolor se agudiza o se hace más acusada la limitación de la movilidad.</a:t>
            </a:r>
            <a:br>
              <a:rPr lang="es-ES" sz="2000" dirty="0" smtClean="0"/>
            </a:br>
            <a:r>
              <a:rPr lang="es-ES" sz="2000" dirty="0" smtClean="0"/>
              <a:t/>
            </a:r>
            <a:br>
              <a:rPr lang="es-ES" sz="2000" dirty="0" smtClean="0"/>
            </a:br>
            <a:r>
              <a:rPr lang="es-ES" sz="2000" b="1" dirty="0" smtClean="0"/>
              <a:t>Las causas</a:t>
            </a:r>
            <a:r>
              <a:rPr lang="es-ES" sz="2000" dirty="0" smtClean="0"/>
              <a:t> del hombro doloroso pueden ser muy diversas (tenemos muchas estructuras óseas, musculares y tendinosas), pero las más frecuentes son las lesiones del tendón del músculo </a:t>
            </a:r>
            <a:r>
              <a:rPr lang="es-ES" sz="2000" dirty="0" err="1" smtClean="0"/>
              <a:t>supraespinoso</a:t>
            </a:r>
            <a:r>
              <a:rPr lang="es-ES" sz="2000" dirty="0" smtClean="0"/>
              <a:t>, la tendinitis de la porción larga del bíceps, y el llamado síndrome </a:t>
            </a:r>
            <a:r>
              <a:rPr lang="es-ES" sz="2000" dirty="0" err="1" smtClean="0"/>
              <a:t>subacromial</a:t>
            </a:r>
            <a:r>
              <a:rPr lang="es-ES" sz="2000" dirty="0" smtClean="0"/>
              <a:t>.</a:t>
            </a:r>
            <a:endParaRPr lang="es-ES" dirty="0"/>
          </a:p>
        </p:txBody>
      </p:sp>
    </p:spTree>
    <p:extLst>
      <p:ext uri="{BB962C8B-B14F-4D97-AF65-F5344CB8AC3E}">
        <p14:creationId xmlns:p14="http://schemas.microsoft.com/office/powerpoint/2010/main" val="4041355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156110"/>
            <a:ext cx="7632848" cy="6555641"/>
          </a:xfrm>
          <a:prstGeom prst="rect">
            <a:avLst/>
          </a:prstGeom>
        </p:spPr>
        <p:txBody>
          <a:bodyPr wrap="square">
            <a:spAutoFit/>
          </a:bodyPr>
          <a:lstStyle/>
          <a:p>
            <a:r>
              <a:rPr lang="es-ES" b="1" dirty="0" smtClean="0">
                <a:solidFill>
                  <a:srgbClr val="000099"/>
                </a:solidFill>
                <a:effectLst/>
                <a:hlinkClick r:id="rId2"/>
              </a:rPr>
              <a:t>El tendón del </a:t>
            </a:r>
            <a:r>
              <a:rPr lang="es-ES" b="1" dirty="0" err="1" smtClean="0">
                <a:solidFill>
                  <a:srgbClr val="000099"/>
                </a:solidFill>
                <a:effectLst/>
                <a:hlinkClick r:id="rId2"/>
              </a:rPr>
              <a:t>supraespinoso</a:t>
            </a:r>
            <a:r>
              <a:rPr lang="es-ES" dirty="0" smtClean="0"/>
              <a:t>, junto con los tendones del </a:t>
            </a:r>
            <a:r>
              <a:rPr lang="es-ES" dirty="0" err="1" smtClean="0"/>
              <a:t>infraespinoso</a:t>
            </a:r>
            <a:r>
              <a:rPr lang="es-ES" dirty="0" smtClean="0"/>
              <a:t> y redondo menor, forma el denominado manguito de los rotadores, una estructura que protege a la articulación y que se lesiona con frecuencia.</a:t>
            </a:r>
            <a:r>
              <a:rPr lang="es-ES" sz="1200" dirty="0" smtClean="0"/>
              <a:t/>
            </a:r>
            <a:br>
              <a:rPr lang="es-ES" sz="1200" dirty="0" smtClean="0"/>
            </a:br>
            <a:r>
              <a:rPr lang="es-ES" sz="1200" dirty="0" smtClean="0"/>
              <a:t/>
            </a:r>
            <a:br>
              <a:rPr lang="es-ES" sz="1200" dirty="0" smtClean="0"/>
            </a:br>
            <a:r>
              <a:rPr lang="es-ES" dirty="0" smtClean="0"/>
              <a:t>Cuando el brazo se eleva por encima del plano del hombro, esta estructura tendinosa tiende a rozar contra el borde inferior del acromion que se sitúa justo por encima, lo que es causa de inflamaciones, desgarros e incluso roturas. Son muy propensos a esta lesión los nadadores y quienes realizan trabajos que obligan a tener los brazos por encima de los hombros. El dolor aparece cuando se intenta levantar el brazo. Por las noches, el dolor incluso impide adoptar posiciones cómodas para dormir. Lo habitual es que el brazo se pueda utilizar si no se eleva por encima del hombro.</a:t>
            </a:r>
            <a:r>
              <a:rPr lang="es-ES" sz="1200" dirty="0" smtClean="0"/>
              <a:t/>
            </a:r>
            <a:br>
              <a:rPr lang="es-ES" sz="1200" dirty="0" smtClean="0"/>
            </a:br>
            <a:r>
              <a:rPr lang="es-ES" sz="1200" dirty="0" smtClean="0"/>
              <a:t/>
            </a:r>
            <a:br>
              <a:rPr lang="es-ES" sz="1200" dirty="0" smtClean="0"/>
            </a:br>
            <a:r>
              <a:rPr lang="es-ES" b="1" dirty="0" smtClean="0"/>
              <a:t>El diagnóstico</a:t>
            </a:r>
            <a:r>
              <a:rPr lang="es-ES" dirty="0" smtClean="0"/>
              <a:t> de la afección no plantea dificultades, pero el tratamiento sí puede presentar problemas. El reposo es la clave: durante una o dos semanas, habremos de procurar el reposo de la articulación y aplicar hielo dos veces al día en la zona dolorida. Una buena forma de aplicar el frío es con una bolsa de guisantes congelados, ya que se adapta perfectamente a la superficie del hombro; después de usada, se mete al congelador hasta la próxima aplicación.</a:t>
            </a:r>
            <a:br>
              <a:rPr lang="es-ES" dirty="0" smtClean="0"/>
            </a:br>
            <a:r>
              <a:rPr lang="es-ES" dirty="0" smtClean="0"/>
              <a:t>Si el dolor es persistente y molesto, se puede recurrir a la toma de antiinflamatorios por vía oral durante dos o tres semanas. Si el cuadro no se resuelve tras este tratamiento, puede probarse con la </a:t>
            </a:r>
            <a:r>
              <a:rPr lang="es-ES" dirty="0" smtClean="0">
                <a:hlinkClick r:id="rId3"/>
              </a:rPr>
              <a:t>infiltración local con corticoides</a:t>
            </a:r>
            <a:r>
              <a:rPr lang="es-ES" dirty="0" smtClean="0"/>
              <a:t>, pero siempre como último remedio y asesorados por expertos, pues se corre el riesgo de infiltrar el tendón.</a:t>
            </a:r>
            <a:endParaRPr lang="es-ES" sz="1200" dirty="0"/>
          </a:p>
        </p:txBody>
      </p:sp>
    </p:spTree>
    <p:extLst>
      <p:ext uri="{BB962C8B-B14F-4D97-AF65-F5344CB8AC3E}">
        <p14:creationId xmlns:p14="http://schemas.microsoft.com/office/powerpoint/2010/main" val="2495161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27886"/>
            <a:ext cx="7632848" cy="5693866"/>
          </a:xfrm>
          <a:prstGeom prst="rect">
            <a:avLst/>
          </a:prstGeom>
        </p:spPr>
        <p:txBody>
          <a:bodyPr wrap="square">
            <a:spAutoFit/>
          </a:bodyPr>
          <a:lstStyle/>
          <a:p>
            <a:r>
              <a:rPr lang="es-ES" sz="2400" b="1" dirty="0" smtClean="0">
                <a:solidFill>
                  <a:srgbClr val="CC0000"/>
                </a:solidFill>
                <a:effectLst/>
              </a:rPr>
              <a:t>El síndrome </a:t>
            </a:r>
            <a:r>
              <a:rPr lang="es-ES" sz="2400" b="1" dirty="0" err="1" smtClean="0">
                <a:solidFill>
                  <a:srgbClr val="CC0000"/>
                </a:solidFill>
                <a:effectLst/>
              </a:rPr>
              <a:t>subacromial</a:t>
            </a:r>
            <a:r>
              <a:rPr lang="es-ES" sz="2000" dirty="0" smtClean="0"/>
              <a:t/>
            </a:r>
            <a:br>
              <a:rPr lang="es-ES" sz="2000" dirty="0" smtClean="0"/>
            </a:br>
            <a:r>
              <a:rPr lang="es-ES" sz="2000" dirty="0" smtClean="0"/>
              <a:t/>
            </a:r>
            <a:br>
              <a:rPr lang="es-ES" sz="2000" dirty="0" smtClean="0"/>
            </a:br>
            <a:r>
              <a:rPr lang="es-ES" sz="2000" dirty="0" smtClean="0"/>
              <a:t>El síndrome </a:t>
            </a:r>
            <a:r>
              <a:rPr lang="es-ES" sz="2000" dirty="0" err="1" smtClean="0"/>
              <a:t>subacromial</a:t>
            </a:r>
            <a:r>
              <a:rPr lang="es-ES" sz="2000" dirty="0" smtClean="0"/>
              <a:t> está muy relacionado con la tendinitis del </a:t>
            </a:r>
            <a:r>
              <a:rPr lang="es-ES" sz="2000" dirty="0" err="1" smtClean="0"/>
              <a:t>supraespinoso</a:t>
            </a:r>
            <a:r>
              <a:rPr lang="es-ES" sz="2000" dirty="0" smtClean="0"/>
              <a:t> y el manguito de los rotadores. La bolsa </a:t>
            </a:r>
            <a:r>
              <a:rPr lang="es-ES" sz="2000" dirty="0" err="1" smtClean="0"/>
              <a:t>subacromial</a:t>
            </a:r>
            <a:r>
              <a:rPr lang="es-ES" sz="2000" dirty="0" smtClean="0"/>
              <a:t> está entre el manguito de los rotadores y el acromion, y desempeña la función de </a:t>
            </a:r>
            <a:r>
              <a:rPr lang="es-ES" sz="2000" dirty="0" err="1" smtClean="0"/>
              <a:t>almohadillaje</a:t>
            </a:r>
            <a:r>
              <a:rPr lang="es-ES" sz="2000" dirty="0" smtClean="0"/>
              <a:t> y lubricante; si se inflama, aumenta su tamaño y se crea un conflicto de espacio para el paso de los tendones, además de que una bolsa serosa inflamada resulta muy dolorosa. </a:t>
            </a:r>
            <a:r>
              <a:rPr lang="es-ES" sz="2000" b="1" dirty="0" smtClean="0"/>
              <a:t>El dolor</a:t>
            </a:r>
            <a:r>
              <a:rPr lang="es-ES" sz="2000" dirty="0" smtClean="0"/>
              <a:t> se localiza en </a:t>
            </a:r>
            <a:r>
              <a:rPr lang="es-ES" sz="2000" dirty="0" smtClean="0">
                <a:hlinkClick r:id="rId2"/>
              </a:rPr>
              <a:t>la parte más alta del hombro</a:t>
            </a:r>
            <a:r>
              <a:rPr lang="es-ES" sz="2000" dirty="0" smtClean="0"/>
              <a:t> y se alivia colocando el brazo adosado al cuerpo y sujetándolo con el otro brazo. Hay dolor intenso al palparse el borde acromial. Esta lesión se da con frecuencia en jugadores de tenis, pala y pádel y en lanzadores de peso y jabalina, así como en trabajadores que realizan esfuerzos con las extremidades superiores (pintores). </a:t>
            </a:r>
            <a:r>
              <a:rPr lang="es-ES" sz="2000" b="1" dirty="0" smtClean="0"/>
              <a:t>El tratamiento</a:t>
            </a:r>
            <a:r>
              <a:rPr lang="es-ES" sz="2000" dirty="0" smtClean="0"/>
              <a:t> de esta lesión es reposo y aplicación de frío. No se debe aplicar calor, pues aumentaría el dolor. La infiltración local, en </a:t>
            </a:r>
            <a:r>
              <a:rPr lang="es-ES" sz="2000" dirty="0" smtClean="0">
                <a:hlinkClick r:id="rId3"/>
              </a:rPr>
              <a:t>la bolsa</a:t>
            </a:r>
            <a:r>
              <a:rPr lang="es-ES" sz="2000" dirty="0" smtClean="0"/>
              <a:t>, también suele ser efectiva. Una vez superado el dolor, hay que iniciar ejercicios pendulares con los brazos.</a:t>
            </a:r>
            <a:br>
              <a:rPr lang="es-ES" sz="2000" dirty="0" smtClean="0"/>
            </a:br>
            <a:endParaRPr lang="es-ES" sz="2000" dirty="0"/>
          </a:p>
        </p:txBody>
      </p:sp>
    </p:spTree>
    <p:extLst>
      <p:ext uri="{BB962C8B-B14F-4D97-AF65-F5344CB8AC3E}">
        <p14:creationId xmlns:p14="http://schemas.microsoft.com/office/powerpoint/2010/main" val="3389856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260648"/>
            <a:ext cx="7704856" cy="6555641"/>
          </a:xfrm>
          <a:prstGeom prst="rect">
            <a:avLst/>
          </a:prstGeom>
        </p:spPr>
        <p:txBody>
          <a:bodyPr wrap="square">
            <a:spAutoFit/>
          </a:bodyPr>
          <a:lstStyle/>
          <a:p>
            <a:r>
              <a:rPr lang="es-ES" sz="2400" b="1" dirty="0" smtClean="0">
                <a:solidFill>
                  <a:srgbClr val="000099"/>
                </a:solidFill>
                <a:effectLst/>
              </a:rPr>
              <a:t>El síndrome de </a:t>
            </a:r>
            <a:r>
              <a:rPr lang="es-ES" sz="2400" b="1" dirty="0" err="1" smtClean="0">
                <a:solidFill>
                  <a:srgbClr val="000099"/>
                </a:solidFill>
                <a:effectLst/>
              </a:rPr>
              <a:t>pellizcamiento</a:t>
            </a:r>
            <a:r>
              <a:rPr lang="es-ES" sz="2400" b="1" dirty="0" smtClean="0">
                <a:solidFill>
                  <a:srgbClr val="000099"/>
                </a:solidFill>
                <a:effectLst/>
              </a:rPr>
              <a:t> </a:t>
            </a:r>
            <a:r>
              <a:rPr lang="es-ES" sz="2400" b="1" dirty="0" err="1" smtClean="0">
                <a:solidFill>
                  <a:srgbClr val="000099"/>
                </a:solidFill>
                <a:effectLst/>
              </a:rPr>
              <a:t>subacromial</a:t>
            </a:r>
            <a:r>
              <a:rPr lang="es-ES" sz="2400" b="1" dirty="0" smtClean="0">
                <a:solidFill>
                  <a:srgbClr val="000099"/>
                </a:solidFill>
                <a:effectLst/>
              </a:rPr>
              <a:t>:</a:t>
            </a:r>
            <a:r>
              <a:rPr lang="es-ES" sz="1200" dirty="0" smtClean="0"/>
              <a:t/>
            </a:r>
            <a:br>
              <a:rPr lang="es-ES" sz="1200" dirty="0" smtClean="0"/>
            </a:br>
            <a:r>
              <a:rPr lang="es-ES" sz="1200" dirty="0" smtClean="0"/>
              <a:t/>
            </a:r>
            <a:br>
              <a:rPr lang="es-ES" sz="1200" dirty="0" smtClean="0"/>
            </a:br>
            <a:r>
              <a:rPr lang="es-ES" sz="2000" dirty="0" smtClean="0"/>
              <a:t>Existen tres etapas progresivas para el </a:t>
            </a:r>
            <a:r>
              <a:rPr lang="es-ES" sz="2000" dirty="0" err="1" smtClean="0"/>
              <a:t>pellizcamiento</a:t>
            </a:r>
            <a:r>
              <a:rPr lang="es-ES" sz="2000" dirty="0" smtClean="0"/>
              <a:t> </a:t>
            </a:r>
            <a:r>
              <a:rPr lang="es-ES" sz="2000" dirty="0" err="1" smtClean="0"/>
              <a:t>subacromial</a:t>
            </a:r>
            <a:r>
              <a:rPr lang="es-ES" sz="2000" dirty="0" smtClean="0"/>
              <a:t>:</a:t>
            </a:r>
            <a:br>
              <a:rPr lang="es-ES" sz="2000" dirty="0" smtClean="0"/>
            </a:br>
            <a:r>
              <a:rPr lang="es-ES" sz="2000" dirty="0" smtClean="0"/>
              <a:t>- Etapa I: Edema y hemorragia</a:t>
            </a:r>
            <a:br>
              <a:rPr lang="es-ES" sz="2000" dirty="0" smtClean="0"/>
            </a:br>
            <a:r>
              <a:rPr lang="es-ES" sz="2000" dirty="0" smtClean="0"/>
              <a:t>- Etapa II: Fibrosis y </a:t>
            </a:r>
            <a:r>
              <a:rPr lang="es-ES" sz="2000" dirty="0" err="1" smtClean="0"/>
              <a:t>tendinosis</a:t>
            </a:r>
            <a:r>
              <a:rPr lang="es-ES" sz="2000" dirty="0" smtClean="0"/>
              <a:t/>
            </a:r>
            <a:br>
              <a:rPr lang="es-ES" sz="2000" dirty="0" smtClean="0"/>
            </a:br>
            <a:r>
              <a:rPr lang="es-ES" sz="2000" dirty="0" smtClean="0"/>
              <a:t>- Etapa III: Rotura del tendón</a:t>
            </a:r>
            <a:r>
              <a:rPr lang="es-ES" sz="1400" dirty="0" smtClean="0"/>
              <a:t/>
            </a:r>
            <a:br>
              <a:rPr lang="es-ES" sz="1400" dirty="0" smtClean="0"/>
            </a:br>
            <a:r>
              <a:rPr lang="es-ES" sz="1200" dirty="0" smtClean="0"/>
              <a:t/>
            </a:r>
            <a:br>
              <a:rPr lang="es-ES" sz="1200" dirty="0" smtClean="0"/>
            </a:br>
            <a:r>
              <a:rPr lang="es-ES" sz="2000" dirty="0" smtClean="0"/>
              <a:t>Resulta muy interesante que los tendones del manguito rotador no sufren inflamación, por lo tanto el término "tendinitis" se considera erróneo ya que no hay células inflamatorias en esta enfermedad; se trata de un fenómeno degenerativo progresivo del tendón que culmina con la rotura de las fibras; el término correcto es "</a:t>
            </a:r>
            <a:r>
              <a:rPr lang="es-ES" sz="2000" dirty="0" err="1" smtClean="0"/>
              <a:t>tendinosis</a:t>
            </a:r>
            <a:r>
              <a:rPr lang="es-ES" sz="2000" dirty="0" smtClean="0"/>
              <a:t>" o "</a:t>
            </a:r>
            <a:r>
              <a:rPr lang="es-ES" sz="2000" dirty="0" err="1" smtClean="0"/>
              <a:t>tendinopatía</a:t>
            </a:r>
            <a:r>
              <a:rPr lang="es-ES" sz="2000" dirty="0" smtClean="0"/>
              <a:t>" . Clínicamente, se caracteriza por dolor nocturno y con los movimientos sobre la cabeza. Al examen clínico, es posible encontrar crepitación </a:t>
            </a:r>
            <a:r>
              <a:rPr lang="es-ES" sz="2000" dirty="0" err="1" smtClean="0"/>
              <a:t>subacromial</a:t>
            </a:r>
            <a:r>
              <a:rPr lang="es-ES" sz="2000" dirty="0" smtClean="0"/>
              <a:t> y limitación de la abducción (separación).</a:t>
            </a:r>
            <a:r>
              <a:rPr lang="es-ES" sz="1400" dirty="0" smtClean="0"/>
              <a:t/>
            </a:r>
            <a:br>
              <a:rPr lang="es-ES" sz="1400" dirty="0" smtClean="0"/>
            </a:br>
            <a:r>
              <a:rPr lang="es-ES" sz="1200" dirty="0" smtClean="0"/>
              <a:t/>
            </a:r>
            <a:br>
              <a:rPr lang="es-ES" sz="1200" dirty="0" smtClean="0"/>
            </a:br>
            <a:r>
              <a:rPr lang="es-ES" sz="2000" b="1" i="1" dirty="0" smtClean="0"/>
              <a:t>Podemos observar además:</a:t>
            </a:r>
            <a:r>
              <a:rPr lang="es-ES" sz="2000" dirty="0" smtClean="0"/>
              <a:t/>
            </a:r>
            <a:br>
              <a:rPr lang="es-ES" sz="2000" dirty="0" smtClean="0"/>
            </a:br>
            <a:r>
              <a:rPr lang="es-ES" sz="2000" dirty="0" smtClean="0"/>
              <a:t>a) disminución del espacio </a:t>
            </a:r>
            <a:r>
              <a:rPr lang="es-ES" sz="2000" dirty="0" err="1" smtClean="0"/>
              <a:t>subacromial</a:t>
            </a:r>
            <a:r>
              <a:rPr lang="es-ES" sz="2000" dirty="0" smtClean="0"/>
              <a:t>, b) quistes subcorticales, c) artrosis </a:t>
            </a:r>
            <a:r>
              <a:rPr lang="es-ES" sz="2000" dirty="0" err="1" smtClean="0"/>
              <a:t>subacromial</a:t>
            </a:r>
            <a:r>
              <a:rPr lang="es-ES" sz="2000" dirty="0" smtClean="0"/>
              <a:t>, d) ascenso de la cabeza humeral, cuando ya hay daño del manguito, e) Os </a:t>
            </a:r>
            <a:r>
              <a:rPr lang="es-ES" sz="2000" dirty="0" err="1" smtClean="0"/>
              <a:t>subacromial</a:t>
            </a:r>
            <a:r>
              <a:rPr lang="es-ES" sz="2000" dirty="0" smtClean="0"/>
              <a:t> que también se ha descrito como una posible causa de disminución del espacio </a:t>
            </a:r>
            <a:r>
              <a:rPr lang="es-ES" sz="2000" dirty="0" err="1" smtClean="0"/>
              <a:t>subacromial</a:t>
            </a:r>
            <a:r>
              <a:rPr lang="es-ES" sz="2000" dirty="0" smtClean="0"/>
              <a:t> y f) tipo de acromion.</a:t>
            </a:r>
            <a:endParaRPr lang="es-ES" sz="2000" dirty="0"/>
          </a:p>
        </p:txBody>
      </p:sp>
    </p:spTree>
    <p:extLst>
      <p:ext uri="{BB962C8B-B14F-4D97-AF65-F5344CB8AC3E}">
        <p14:creationId xmlns:p14="http://schemas.microsoft.com/office/powerpoint/2010/main" val="1054136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260648"/>
            <a:ext cx="7704856" cy="6832640"/>
          </a:xfrm>
          <a:prstGeom prst="rect">
            <a:avLst/>
          </a:prstGeom>
        </p:spPr>
        <p:txBody>
          <a:bodyPr wrap="square">
            <a:spAutoFit/>
          </a:bodyPr>
          <a:lstStyle/>
          <a:p>
            <a:r>
              <a:rPr lang="es-ES" dirty="0" smtClean="0"/>
              <a:t>Si las afecciones anteriores eran producidas por un exceso de actividad o de sobrecarga, la </a:t>
            </a:r>
            <a:r>
              <a:rPr lang="es-ES" dirty="0" err="1" smtClean="0">
                <a:hlinkClick r:id="rId2"/>
              </a:rPr>
              <a:t>capsulitis</a:t>
            </a:r>
            <a:r>
              <a:rPr lang="es-ES" dirty="0" smtClean="0">
                <a:hlinkClick r:id="rId2"/>
              </a:rPr>
              <a:t> adhesiva, el ¿hombro congelado?</a:t>
            </a:r>
            <a:r>
              <a:rPr lang="es-ES" dirty="0" smtClean="0"/>
              <a:t>, ocurre precisamente por todo lo contrario, es decir, por falta de movilidad, por excesivo reposo. Por ello es recomendable, ante la afección de hombro, moverlo en cuanto se pase la fase aguda dolorosa, ya que si la cápsula no se moviliza con cierta frecuencia manifiesta una tendencia a establecer adherencias fibrosas entre sus paredes. Con un cuadro de hombro doloroso, tendemos a no moverlo porque el movimiento origina fuertes dolores, pero pueden darse adherencias que harán cada vez más difícil la movilización, creándose así un círculo vicioso que debe interrumpirse cuanto antes. Para evitar la formación de adherencias, nada hay más eficaz que los movimientos pendulares del brazo. La prevención es básica, y la mejor posible es la movilización del hombro. Los síntomas del hombro congelado son típicos, siendo el más notable la limitación para mover el brazo en cualquier dirección. Precisamente esta imposibilidad de estirar el brazo en cualquier dirección es lo que nos pone en la pista de esta lesión en concreto, ya que en las demás que hemos descrito se limita la movilidad en una dirección pero no en todas.</a:t>
            </a:r>
            <a:r>
              <a:rPr lang="es-ES" sz="1100" dirty="0" smtClean="0"/>
              <a:t/>
            </a:r>
            <a:br>
              <a:rPr lang="es-ES" sz="1100" dirty="0" smtClean="0"/>
            </a:br>
            <a:r>
              <a:rPr lang="es-ES" sz="1100" dirty="0" smtClean="0"/>
              <a:t/>
            </a:r>
            <a:br>
              <a:rPr lang="es-ES" sz="1100" dirty="0" smtClean="0"/>
            </a:br>
            <a:r>
              <a:rPr lang="es-ES" dirty="0" smtClean="0"/>
              <a:t>Comprobaremos la incapacidad para realizar actividades como peinarse, ponerse una chaqueta, abrocharse el sujetador por la espalda, y en general para todo los movimientos del hombro. El tratamiento más efectivo del hombro congelado es el movimiento del hombro intentando realizar con él las actividades cotidianas y una tabla de ejercicios; a veces no es fácil luchar contra el dolor, pero hay que intentarlo.</a:t>
            </a:r>
            <a:endParaRPr lang="es-ES" dirty="0"/>
          </a:p>
        </p:txBody>
      </p:sp>
    </p:spTree>
    <p:extLst>
      <p:ext uri="{BB962C8B-B14F-4D97-AF65-F5344CB8AC3E}">
        <p14:creationId xmlns:p14="http://schemas.microsoft.com/office/powerpoint/2010/main" val="3693764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289093"/>
            <a:ext cx="7776864" cy="6463308"/>
          </a:xfrm>
          <a:prstGeom prst="rect">
            <a:avLst/>
          </a:prstGeom>
        </p:spPr>
        <p:txBody>
          <a:bodyPr wrap="square">
            <a:spAutoFit/>
          </a:bodyPr>
          <a:lstStyle/>
          <a:p>
            <a:r>
              <a:rPr lang="es-ES" sz="2000" b="1" dirty="0" smtClean="0"/>
              <a:t>Recuperación después de la cirugía artroscópica</a:t>
            </a:r>
            <a:r>
              <a:rPr lang="es-ES" dirty="0" smtClean="0"/>
              <a:t/>
            </a:r>
            <a:br>
              <a:rPr lang="es-ES" dirty="0" smtClean="0"/>
            </a:br>
            <a:r>
              <a:rPr lang="es-ES" dirty="0" smtClean="0"/>
              <a:t/>
            </a:r>
            <a:br>
              <a:rPr lang="es-ES" dirty="0" smtClean="0"/>
            </a:br>
            <a:r>
              <a:rPr lang="es-ES" dirty="0" smtClean="0"/>
              <a:t>Las pequeñas heridas de incisiones se sanan en el transcurso de varios días. Los vendajes de la operación se pueden quitar el día siguiente después de la cirugía y unas bandas adhesivas pueden ser aplicadas para cubrir las pequeñas incisiones que se están sanando.</a:t>
            </a:r>
            <a:br>
              <a:rPr lang="es-ES" dirty="0" smtClean="0"/>
            </a:br>
            <a:r>
              <a:rPr lang="es-ES" dirty="0" smtClean="0"/>
              <a:t>Aunque las heridas de las incisiones son pequeñas y el dolor en la articulación que recibió la artroscopia es mínimo, generalmente toma varias semanas para que la articulación se recupere a su máximo. Un programa específico de actividades para la rehabilitación puede ser sugerido por tu médico para acelerar tu recuperación y para proteger el futuro funcionamiento de la articulación.</a:t>
            </a:r>
            <a:br>
              <a:rPr lang="es-ES" dirty="0" smtClean="0"/>
            </a:br>
            <a:r>
              <a:rPr lang="es-ES" dirty="0" smtClean="0"/>
              <a:t>No es algo raro que los pacientes puedan volver al trabajo, para continuar sus actividades diarias dentro de unos pocos días. Los atletas y otros que están en una buena condición física pueden en algunos casos volver a sus actividades atléticas dentro de unas pocas semanas.</a:t>
            </a:r>
            <a:br>
              <a:rPr lang="es-ES" dirty="0" smtClean="0"/>
            </a:br>
            <a:r>
              <a:rPr lang="es-ES" dirty="0" smtClean="0"/>
              <a:t/>
            </a:r>
            <a:br>
              <a:rPr lang="es-ES" dirty="0" smtClean="0"/>
            </a:br>
            <a:r>
              <a:rPr lang="es-ES" i="1" dirty="0" smtClean="0">
                <a:solidFill>
                  <a:srgbClr val="000099"/>
                </a:solidFill>
                <a:effectLst/>
              </a:rPr>
              <a:t>De todas formas, no hay que olvidar que las personas que reciben cirugía artroscópica pueden tener diferentes diagnósticos y condiciones que existían anteriormente, así es que cada cirugía artroscópica para cada paciente es única para esa persona. El tiempo de recuperación reflejará esta individualidad.</a:t>
            </a:r>
            <a:r>
              <a:rPr lang="es-ES" dirty="0" smtClean="0"/>
              <a:t/>
            </a:r>
            <a:br>
              <a:rPr lang="es-ES" dirty="0" smtClean="0"/>
            </a:br>
            <a:r>
              <a:rPr lang="es-ES" dirty="0" smtClean="0"/>
              <a:t/>
            </a:r>
            <a:br>
              <a:rPr lang="es-ES" dirty="0" smtClean="0"/>
            </a:br>
            <a:r>
              <a:rPr lang="es-ES" dirty="0" smtClean="0"/>
              <a:t>Si tienes en tu ordenador el programa Flash Plug, puedes ver algo más en </a:t>
            </a:r>
            <a:r>
              <a:rPr lang="es-ES" dirty="0" smtClean="0">
                <a:hlinkClick r:id="rId2"/>
              </a:rPr>
              <a:t>este enlace</a:t>
            </a:r>
            <a:endParaRPr lang="es-ES" dirty="0"/>
          </a:p>
        </p:txBody>
      </p:sp>
    </p:spTree>
    <p:extLst>
      <p:ext uri="{BB962C8B-B14F-4D97-AF65-F5344CB8AC3E}">
        <p14:creationId xmlns:p14="http://schemas.microsoft.com/office/powerpoint/2010/main" val="3945813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32656"/>
            <a:ext cx="7776864" cy="6370975"/>
          </a:xfrm>
          <a:prstGeom prst="rect">
            <a:avLst/>
          </a:prstGeom>
        </p:spPr>
        <p:txBody>
          <a:bodyPr wrap="square">
            <a:spAutoFit/>
          </a:bodyPr>
          <a:lstStyle/>
          <a:p>
            <a:r>
              <a:rPr lang="es-ES" sz="2400" b="1" dirty="0" smtClean="0">
                <a:solidFill>
                  <a:srgbClr val="CC0000"/>
                </a:solidFill>
                <a:effectLst/>
              </a:rPr>
              <a:t>Imágenes de la calcificación del tendón</a:t>
            </a:r>
            <a:r>
              <a:rPr lang="es-ES" dirty="0" smtClean="0"/>
              <a:t/>
            </a:r>
            <a:br>
              <a:rPr lang="es-ES" dirty="0" smtClean="0"/>
            </a:br>
            <a:r>
              <a:rPr lang="es-ES" dirty="0" smtClean="0"/>
              <a:t/>
            </a:r>
            <a:br>
              <a:rPr lang="es-ES" dirty="0" smtClean="0"/>
            </a:br>
            <a:r>
              <a:rPr lang="es-ES" dirty="0" smtClean="0">
                <a:hlinkClick r:id="rId2"/>
              </a:rPr>
              <a:t>Calcificación del tendón</a:t>
            </a:r>
            <a:r>
              <a:rPr lang="es-ES" dirty="0" smtClean="0"/>
              <a:t> Empieza a afectar alrededor de los 40 años.</a:t>
            </a:r>
            <a:br>
              <a:rPr lang="es-ES" dirty="0" smtClean="0"/>
            </a:br>
            <a:r>
              <a:rPr lang="es-ES" dirty="0" smtClean="0">
                <a:hlinkClick r:id="rId3"/>
              </a:rPr>
              <a:t>Degeneración</a:t>
            </a:r>
            <a:r>
              <a:rPr lang="es-ES" dirty="0" smtClean="0"/>
              <a:t/>
            </a:r>
            <a:br>
              <a:rPr lang="es-ES" dirty="0" smtClean="0"/>
            </a:br>
            <a:r>
              <a:rPr lang="es-ES" dirty="0" smtClean="0">
                <a:hlinkClick r:id="rId4"/>
              </a:rPr>
              <a:t>Artroscopia</a:t>
            </a:r>
            <a:r>
              <a:rPr lang="es-ES" dirty="0" smtClean="0"/>
              <a:t/>
            </a:r>
            <a:br>
              <a:rPr lang="es-ES" dirty="0" smtClean="0"/>
            </a:br>
            <a:r>
              <a:rPr lang="es-ES" dirty="0" smtClean="0">
                <a:hlinkClick r:id="rId5"/>
              </a:rPr>
              <a:t>Cirugía abierta</a:t>
            </a:r>
            <a:r>
              <a:rPr lang="es-ES" dirty="0" smtClean="0"/>
              <a:t>, se hace en raras ocasiones, sólo para extraer los depósitos de calcio, cortando parte del músculo.</a:t>
            </a:r>
            <a:br>
              <a:rPr lang="es-ES" dirty="0" smtClean="0"/>
            </a:br>
            <a:r>
              <a:rPr lang="es-ES" dirty="0" smtClean="0">
                <a:hlinkClick r:id="rId6"/>
              </a:rPr>
              <a:t>Infiltraciones</a:t>
            </a:r>
            <a:r>
              <a:rPr lang="es-ES" dirty="0" smtClean="0"/>
              <a:t/>
            </a:r>
            <a:br>
              <a:rPr lang="es-ES" dirty="0" smtClean="0"/>
            </a:br>
            <a:r>
              <a:rPr lang="es-ES" dirty="0" smtClean="0"/>
              <a:t/>
            </a:r>
            <a:br>
              <a:rPr lang="es-ES" dirty="0" smtClean="0"/>
            </a:br>
            <a:r>
              <a:rPr lang="es-ES" sz="2400" b="1" dirty="0" smtClean="0">
                <a:solidFill>
                  <a:srgbClr val="CC0000"/>
                </a:solidFill>
                <a:effectLst/>
              </a:rPr>
              <a:t>Imágenes del Síndrome de choque</a:t>
            </a:r>
            <a:r>
              <a:rPr lang="es-ES" dirty="0" smtClean="0"/>
              <a:t/>
            </a:r>
            <a:br>
              <a:rPr lang="es-ES" dirty="0" smtClean="0"/>
            </a:br>
            <a:r>
              <a:rPr lang="es-ES" dirty="0" smtClean="0"/>
              <a:t/>
            </a:r>
            <a:br>
              <a:rPr lang="es-ES" dirty="0" smtClean="0"/>
            </a:br>
            <a:r>
              <a:rPr lang="es-ES" dirty="0" smtClean="0">
                <a:hlinkClick r:id="rId7"/>
              </a:rPr>
              <a:t>el punto más importante</a:t>
            </a:r>
            <a:r>
              <a:rPr lang="es-ES" dirty="0" smtClean="0"/>
              <a:t> es la relación entre el tercio </a:t>
            </a:r>
            <a:r>
              <a:rPr lang="es-ES" dirty="0" err="1" smtClean="0"/>
              <a:t>anteroinferior</a:t>
            </a:r>
            <a:r>
              <a:rPr lang="es-ES" dirty="0" smtClean="0"/>
              <a:t> del acromion y el manguito rotador, siendo aquí donde se produce el roce o </a:t>
            </a:r>
            <a:r>
              <a:rPr lang="es-ES" dirty="0" err="1" smtClean="0"/>
              <a:t>impingement</a:t>
            </a:r>
            <a:r>
              <a:rPr lang="es-ES" dirty="0" smtClean="0"/>
              <a:t> con la elevación anterior del brazo.</a:t>
            </a:r>
            <a:br>
              <a:rPr lang="es-ES" dirty="0" smtClean="0"/>
            </a:br>
            <a:r>
              <a:rPr lang="es-ES" dirty="0" smtClean="0">
                <a:hlinkClick r:id="rId8"/>
              </a:rPr>
              <a:t>Visto aquí de otra manera</a:t>
            </a:r>
            <a:r>
              <a:rPr lang="es-ES" dirty="0" smtClean="0"/>
              <a:t>.</a:t>
            </a:r>
            <a:br>
              <a:rPr lang="es-ES" dirty="0" smtClean="0"/>
            </a:br>
            <a:r>
              <a:rPr lang="es-ES" dirty="0" smtClean="0">
                <a:hlinkClick r:id="rId9"/>
              </a:rPr>
              <a:t>Tendones atrapados</a:t>
            </a:r>
            <a:r>
              <a:rPr lang="es-ES" dirty="0" smtClean="0"/>
              <a:t>. Cuando los tendones quedan atrapados bajo el acromion, el arco óseo rígido del omoplato, pueden causar dolor en el hombro llamado síndrome de choque. Los tendones resultan comprimidos, dañados e inflamados, llevando a que se presente tendinitis del maguito rotador.</a:t>
            </a:r>
            <a:br>
              <a:rPr lang="es-ES" dirty="0" smtClean="0"/>
            </a:br>
            <a:r>
              <a:rPr lang="es-ES" dirty="0" smtClean="0">
                <a:hlinkClick r:id="rId10"/>
              </a:rPr>
              <a:t>Cavidad de la escápula</a:t>
            </a:r>
            <a:r>
              <a:rPr lang="es-ES" dirty="0" smtClean="0"/>
              <a:t> (omóplato) en donde se articula el húmero.</a:t>
            </a:r>
            <a:br>
              <a:rPr lang="es-ES" dirty="0" smtClean="0"/>
            </a:br>
            <a:r>
              <a:rPr lang="es-ES" dirty="0" smtClean="0">
                <a:hlinkClick r:id="rId11"/>
              </a:rPr>
              <a:t>Bolsa sinovial</a:t>
            </a:r>
            <a:r>
              <a:rPr lang="es-ES" dirty="0" smtClean="0"/>
              <a:t>, debajo del acromion.</a:t>
            </a:r>
            <a:br>
              <a:rPr lang="es-ES" dirty="0" smtClean="0"/>
            </a:br>
            <a:r>
              <a:rPr lang="es-ES" dirty="0" smtClean="0">
                <a:hlinkClick r:id="rId12"/>
              </a:rPr>
              <a:t>Irritación de la bolsa</a:t>
            </a:r>
            <a:r>
              <a:rPr lang="es-ES" dirty="0" smtClean="0"/>
              <a:t>, por el roce de estas estructuras.</a:t>
            </a:r>
            <a:endParaRPr lang="es-ES" dirty="0"/>
          </a:p>
        </p:txBody>
      </p:sp>
    </p:spTree>
    <p:extLst>
      <p:ext uri="{BB962C8B-B14F-4D97-AF65-F5344CB8AC3E}">
        <p14:creationId xmlns:p14="http://schemas.microsoft.com/office/powerpoint/2010/main" val="789268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404664"/>
            <a:ext cx="7704856" cy="3570208"/>
          </a:xfrm>
          <a:prstGeom prst="rect">
            <a:avLst/>
          </a:prstGeom>
        </p:spPr>
        <p:txBody>
          <a:bodyPr wrap="square">
            <a:spAutoFit/>
          </a:bodyPr>
          <a:lstStyle/>
          <a:p>
            <a:pPr lvl="0"/>
            <a:r>
              <a:rPr lang="es-ES" dirty="0">
                <a:solidFill>
                  <a:prstClr val="black"/>
                </a:solidFill>
              </a:rPr>
              <a:t/>
            </a:r>
            <a:br>
              <a:rPr lang="es-ES" dirty="0">
                <a:solidFill>
                  <a:prstClr val="black"/>
                </a:solidFill>
              </a:rPr>
            </a:br>
            <a:r>
              <a:rPr lang="es-ES" sz="2400" b="1" dirty="0">
                <a:solidFill>
                  <a:srgbClr val="CC0000"/>
                </a:solidFill>
              </a:rPr>
              <a:t>Imágenes de la osteoartritis </a:t>
            </a:r>
            <a:r>
              <a:rPr lang="es-ES" sz="2400" b="1" dirty="0" err="1">
                <a:solidFill>
                  <a:srgbClr val="CC0000"/>
                </a:solidFill>
              </a:rPr>
              <a:t>acromioclavicular</a:t>
            </a:r>
            <a:r>
              <a:rPr lang="es-ES" dirty="0">
                <a:solidFill>
                  <a:prstClr val="black"/>
                </a:solidFill>
              </a:rPr>
              <a:t/>
            </a:r>
            <a:br>
              <a:rPr lang="es-ES" dirty="0">
                <a:solidFill>
                  <a:prstClr val="black"/>
                </a:solidFill>
              </a:rPr>
            </a:br>
            <a:r>
              <a:rPr lang="es-ES" sz="2000" dirty="0">
                <a:solidFill>
                  <a:prstClr val="black"/>
                </a:solidFill>
              </a:rPr>
              <a:t/>
            </a:r>
            <a:br>
              <a:rPr lang="es-ES" sz="2000" dirty="0">
                <a:solidFill>
                  <a:prstClr val="black"/>
                </a:solidFill>
              </a:rPr>
            </a:br>
            <a:r>
              <a:rPr lang="es-ES" sz="2000" dirty="0">
                <a:solidFill>
                  <a:prstClr val="black"/>
                </a:solidFill>
                <a:hlinkClick r:id="rId2"/>
              </a:rPr>
              <a:t>Articulación acromio-clavicular</a:t>
            </a:r>
            <a:r>
              <a:rPr lang="es-ES" sz="2000" dirty="0">
                <a:solidFill>
                  <a:prstClr val="black"/>
                </a:solidFill>
              </a:rPr>
              <a:t/>
            </a:r>
            <a:br>
              <a:rPr lang="es-ES" sz="2000" dirty="0">
                <a:solidFill>
                  <a:prstClr val="black"/>
                </a:solidFill>
              </a:rPr>
            </a:br>
            <a:r>
              <a:rPr lang="es-ES" sz="2000" dirty="0">
                <a:solidFill>
                  <a:prstClr val="black"/>
                </a:solidFill>
                <a:hlinkClick r:id="rId3"/>
              </a:rPr>
              <a:t>Osteoartritis</a:t>
            </a:r>
            <a:r>
              <a:rPr lang="es-ES" sz="2000" dirty="0">
                <a:solidFill>
                  <a:prstClr val="black"/>
                </a:solidFill>
              </a:rPr>
              <a:t/>
            </a:r>
            <a:br>
              <a:rPr lang="es-ES" sz="2000" dirty="0">
                <a:solidFill>
                  <a:prstClr val="black"/>
                </a:solidFill>
              </a:rPr>
            </a:br>
            <a:r>
              <a:rPr lang="es-ES" sz="2000" dirty="0">
                <a:solidFill>
                  <a:prstClr val="black"/>
                </a:solidFill>
              </a:rPr>
              <a:t/>
            </a:r>
            <a:br>
              <a:rPr lang="es-ES" sz="2000" dirty="0">
                <a:solidFill>
                  <a:prstClr val="black"/>
                </a:solidFill>
              </a:rPr>
            </a:br>
            <a:r>
              <a:rPr lang="es-ES" sz="2400" b="1" dirty="0">
                <a:solidFill>
                  <a:srgbClr val="CC0000"/>
                </a:solidFill>
              </a:rPr>
              <a:t>Ejercicios</a:t>
            </a:r>
            <a:r>
              <a:rPr lang="es-ES" dirty="0">
                <a:solidFill>
                  <a:prstClr val="black"/>
                </a:solidFill>
              </a:rPr>
              <a:t/>
            </a:r>
            <a:br>
              <a:rPr lang="es-ES" dirty="0">
                <a:solidFill>
                  <a:prstClr val="black"/>
                </a:solidFill>
              </a:rPr>
            </a:br>
            <a:r>
              <a:rPr lang="es-ES" sz="2000" dirty="0">
                <a:solidFill>
                  <a:prstClr val="black"/>
                </a:solidFill>
              </a:rPr>
              <a:t/>
            </a:r>
            <a:br>
              <a:rPr lang="es-ES" sz="2000" dirty="0">
                <a:solidFill>
                  <a:prstClr val="black"/>
                </a:solidFill>
              </a:rPr>
            </a:br>
            <a:r>
              <a:rPr lang="es-ES" sz="2000" dirty="0">
                <a:solidFill>
                  <a:prstClr val="black"/>
                </a:solidFill>
                <a:hlinkClick r:id="rId4"/>
              </a:rPr>
              <a:t>Rehabilitación cirugía rotadores 1</a:t>
            </a:r>
            <a:r>
              <a:rPr lang="es-ES" sz="2000" dirty="0">
                <a:solidFill>
                  <a:prstClr val="black"/>
                </a:solidFill>
              </a:rPr>
              <a:t/>
            </a:r>
            <a:br>
              <a:rPr lang="es-ES" sz="2000" dirty="0">
                <a:solidFill>
                  <a:prstClr val="black"/>
                </a:solidFill>
              </a:rPr>
            </a:br>
            <a:r>
              <a:rPr lang="es-ES" sz="2000" dirty="0">
                <a:solidFill>
                  <a:prstClr val="black"/>
                </a:solidFill>
                <a:hlinkClick r:id="rId5"/>
              </a:rPr>
              <a:t>Para la </a:t>
            </a:r>
            <a:r>
              <a:rPr lang="es-ES" sz="2000" dirty="0" err="1">
                <a:solidFill>
                  <a:prstClr val="black"/>
                </a:solidFill>
                <a:hlinkClick r:id="rId5"/>
              </a:rPr>
              <a:t>capsulitis</a:t>
            </a:r>
            <a:r>
              <a:rPr lang="es-ES" sz="2000" dirty="0">
                <a:solidFill>
                  <a:prstClr val="black"/>
                </a:solidFill>
                <a:hlinkClick r:id="rId5"/>
              </a:rPr>
              <a:t> adhesiva u hombro congelado</a:t>
            </a:r>
            <a:r>
              <a:rPr lang="es-ES" sz="2000" dirty="0">
                <a:solidFill>
                  <a:prstClr val="black"/>
                </a:solidFill>
              </a:rPr>
              <a:t> y</a:t>
            </a:r>
            <a:br>
              <a:rPr lang="es-ES" sz="2000" dirty="0">
                <a:solidFill>
                  <a:prstClr val="black"/>
                </a:solidFill>
              </a:rPr>
            </a:br>
            <a:r>
              <a:rPr lang="es-ES" sz="2000" dirty="0">
                <a:solidFill>
                  <a:prstClr val="black"/>
                </a:solidFill>
                <a:hlinkClick r:id="rId6"/>
              </a:rPr>
              <a:t>Para rehabilitar rotadores 2</a:t>
            </a:r>
            <a:endParaRPr lang="es-ES" sz="2000" dirty="0">
              <a:solidFill>
                <a:prstClr val="black"/>
              </a:solidFill>
            </a:endParaRPr>
          </a:p>
        </p:txBody>
      </p:sp>
    </p:spTree>
    <p:extLst>
      <p:ext uri="{BB962C8B-B14F-4D97-AF65-F5344CB8AC3E}">
        <p14:creationId xmlns:p14="http://schemas.microsoft.com/office/powerpoint/2010/main" val="71039526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488</Words>
  <Application>Microsoft Office PowerPoint</Application>
  <PresentationFormat>Presentación en pantalla (4:3)</PresentationFormat>
  <Paragraphs>14</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Hombro doloroso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Hombro doloroso</dc:title>
  <dc:creator>Flia Sageras Junior</dc:creator>
  <cp:lastModifiedBy>Flia Sageras Junior</cp:lastModifiedBy>
  <cp:revision>3</cp:revision>
  <dcterms:created xsi:type="dcterms:W3CDTF">2011-08-30T19:11:35Z</dcterms:created>
  <dcterms:modified xsi:type="dcterms:W3CDTF">2011-08-30T19:41:26Z</dcterms:modified>
</cp:coreProperties>
</file>